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9" r:id="rId5"/>
    <p:sldMasterId id="2147484316" r:id="rId6"/>
    <p:sldMasterId id="2147484346" r:id="rId7"/>
    <p:sldMasterId id="2147484378" r:id="rId8"/>
  </p:sldMasterIdLst>
  <p:notesMasterIdLst>
    <p:notesMasterId r:id="rId30"/>
  </p:notesMasterIdLst>
  <p:handoutMasterIdLst>
    <p:handoutMasterId r:id="rId31"/>
  </p:handoutMasterIdLst>
  <p:sldIdLst>
    <p:sldId id="1441" r:id="rId9"/>
    <p:sldId id="1486" r:id="rId10"/>
    <p:sldId id="1469" r:id="rId11"/>
    <p:sldId id="1477" r:id="rId12"/>
    <p:sldId id="1470" r:id="rId13"/>
    <p:sldId id="1471" r:id="rId14"/>
    <p:sldId id="1472" r:id="rId15"/>
    <p:sldId id="1473" r:id="rId16"/>
    <p:sldId id="1474" r:id="rId17"/>
    <p:sldId id="1475" r:id="rId18"/>
    <p:sldId id="1489" r:id="rId19"/>
    <p:sldId id="1490" r:id="rId20"/>
    <p:sldId id="1491" r:id="rId21"/>
    <p:sldId id="1476" r:id="rId22"/>
    <p:sldId id="1488" r:id="rId23"/>
    <p:sldId id="1482" r:id="rId24"/>
    <p:sldId id="1480" r:id="rId25"/>
    <p:sldId id="1481" r:id="rId26"/>
    <p:sldId id="1483" r:id="rId27"/>
    <p:sldId id="1492" r:id="rId28"/>
    <p:sldId id="1468"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A0E2"/>
    <a:srgbClr val="672A7B"/>
    <a:srgbClr val="505050"/>
    <a:srgbClr val="FFFFFF"/>
    <a:srgbClr val="00188F"/>
    <a:srgbClr val="4D9ED7"/>
    <a:srgbClr val="002050"/>
    <a:srgbClr val="008272"/>
    <a:srgbClr val="000000"/>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74" autoAdjust="0"/>
    <p:restoredTop sz="81541" autoAdjust="0"/>
  </p:normalViewPr>
  <p:slideViewPr>
    <p:cSldViewPr snapToObjects="1">
      <p:cViewPr varScale="1">
        <p:scale>
          <a:sx n="88" d="100"/>
          <a:sy n="88" d="100"/>
        </p:scale>
        <p:origin x="536" y="44"/>
      </p:cViewPr>
      <p:guideLst/>
    </p:cSldViewPr>
  </p:slideViewPr>
  <p:outlineViewPr>
    <p:cViewPr>
      <p:scale>
        <a:sx n="33" d="100"/>
        <a:sy n="33" d="100"/>
      </p:scale>
      <p:origin x="0" y="-7816"/>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8/26/2016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21</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21</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8/26/2016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8/26/2016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73828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39279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381421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6134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259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654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968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E9BC1C0-58DC-4B1B-BE7A-F4B6AA554EC6}" type="datetime8">
              <a:rPr lang="en-US" smtClean="0">
                <a:solidFill>
                  <a:prstClr val="black"/>
                </a:solidFill>
              </a:rPr>
              <a:pPr/>
              <a:t>8/26/2016 7:09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9064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35604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8/26/2016 7:09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233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A6104239-5842-467B-A09D-4193CE28CF54}" type="datetime1">
              <a:rPr lang="en-US" smtClean="0">
                <a:solidFill>
                  <a:prstClr val="black"/>
                </a:solidFill>
              </a:rPr>
              <a:pPr/>
              <a:t>8/26/2016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205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39474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6617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4920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51383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85401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image" Target="../media/image15.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7.xml"/><Relationship Id="rId7"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image" Target="../media/image1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4.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2515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5942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dirty="0"/>
              <a:t>Click to edit Master title style</a:t>
            </a:r>
          </a:p>
        </p:txBody>
      </p:sp>
    </p:spTree>
    <p:extLst>
      <p:ext uri="{BB962C8B-B14F-4D97-AF65-F5344CB8AC3E}">
        <p14:creationId xmlns:p14="http://schemas.microsoft.com/office/powerpoint/2010/main" val="23576134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887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99820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26194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44283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302135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408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Dar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3564987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232039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2612543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95438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3614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4327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1885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08082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387498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676908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6231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975733811"/>
      </p:ext>
    </p:extLst>
  </p:cSld>
  <p:clrMapOvr>
    <a:masterClrMapping/>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640272"/>
      </p:ext>
    </p:extLst>
  </p:cSld>
  <p:clrMapOvr>
    <a:masterClrMapping/>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9593B-9DE8-46BA-A3C8-83906BD38CD0}"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FA9C0-68E8-47BE-94E2-86B6EF87A0BF}" type="slidenum">
              <a:rPr lang="en-US" smtClean="0"/>
              <a:t>‹#›</a:t>
            </a:fld>
            <a:endParaRPr lang="en-US"/>
          </a:p>
        </p:txBody>
      </p:sp>
    </p:spTree>
    <p:extLst>
      <p:ext uri="{BB962C8B-B14F-4D97-AF65-F5344CB8AC3E}">
        <p14:creationId xmlns:p14="http://schemas.microsoft.com/office/powerpoint/2010/main" val="30916293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034124-1026-48D4-961A-7FCCA8DCA2A7}"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9434798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034124-1026-48D4-961A-7FCCA8DCA2A7}"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142387122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034124-1026-48D4-961A-7FCCA8DCA2A7}"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22760631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034124-1026-48D4-961A-7FCCA8DCA2A7}"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33351657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034124-1026-48D4-961A-7FCCA8DCA2A7}" type="datetimeFigureOut">
              <a:rPr lang="en-US" smtClean="0"/>
              <a:t>8/26/2016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23421557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034124-1026-48D4-961A-7FCCA8DCA2A7}" type="datetimeFigureOut">
              <a:rPr lang="en-US" smtClean="0"/>
              <a:t>8/26/2016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5737011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4124-1026-48D4-961A-7FCCA8DCA2A7}" type="datetimeFigureOut">
              <a:rPr lang="en-US" smtClean="0"/>
              <a:t>8/26/2016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696491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034124-1026-48D4-961A-7FCCA8DCA2A7}"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21895452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034124-1026-48D4-961A-7FCCA8DCA2A7}"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9751836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034124-1026-48D4-961A-7FCCA8DCA2A7}"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327772635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034124-1026-48D4-961A-7FCCA8DCA2A7}"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FD414-918E-458D-9F75-55783DF4107C}" type="slidenum">
              <a:rPr lang="en-US" smtClean="0"/>
              <a:t>‹#›</a:t>
            </a:fld>
            <a:endParaRPr lang="en-US"/>
          </a:p>
        </p:txBody>
      </p:sp>
    </p:spTree>
    <p:extLst>
      <p:ext uri="{BB962C8B-B14F-4D97-AF65-F5344CB8AC3E}">
        <p14:creationId xmlns:p14="http://schemas.microsoft.com/office/powerpoint/2010/main" val="3938409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119583" y="6482889"/>
            <a:ext cx="4197310" cy="372394"/>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8783260" y="6482889"/>
            <a:ext cx="2798207" cy="372394"/>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90"/>
            <a:ext cx="7670052" cy="2954655"/>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0574716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550215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77012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315381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349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9993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8372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4599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549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94602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1418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18967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56289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729749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25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50309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49254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03256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77674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57925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844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2175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5018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488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8555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078623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22982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9288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9425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r>
              <a:rPr lang="en-US" dirty="0">
                <a:solidFill>
                  <a:srgbClr val="FFFFFF"/>
                </a:solidFill>
              </a:rPr>
              <a:t>Microsoft Confidential</a:t>
            </a: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fld id="{27258FFF-F925-446B-8502-81C93398170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96852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79" y="3168585"/>
            <a:ext cx="11378776" cy="1017048"/>
          </a:xfrm>
        </p:spPr>
        <p:txBody>
          <a:bodyPr anchor="b" anchorCtr="0"/>
          <a:lstStyle>
            <a:lvl1pPr>
              <a:defRPr sz="7343" spc="-153"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79" y="4749130"/>
            <a:ext cx="11378776" cy="508524"/>
          </a:xfrm>
        </p:spPr>
        <p:txBody>
          <a:bodyPr>
            <a:noAutofit/>
          </a:bodyPr>
          <a:lstStyle>
            <a:lvl1pPr marL="0" indent="0">
              <a:spcBef>
                <a:spcPts val="0"/>
              </a:spcBef>
              <a:buNone/>
              <a:defRPr spc="-71"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20907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and Conten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39653"/>
            <a:ext cx="11400103" cy="2092881"/>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8176554"/>
      </p:ext>
    </p:extLst>
  </p:cSld>
  <p:clrMapOvr>
    <a:masterClrMapping/>
  </p:clrMapOvr>
  <p:transition spd="slow">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r>
              <a:rPr lang="en-US">
                <a:solidFill>
                  <a:srgbClr val="FFFFFF"/>
                </a:solidFill>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fld id="{27258FFF-F925-446B-8502-81C933981705}" type="slidenum">
              <a:rPr lang="en-US" smtClean="0">
                <a:solidFill>
                  <a:srgbClr val="FFFFFF"/>
                </a:solidFill>
              </a:rPr>
              <a:pPr/>
              <a:t>‹#›</a:t>
            </a:fld>
            <a:endParaRPr lang="en-US">
              <a:solidFill>
                <a:srgbClr val="FFFFFF"/>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493528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9098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6475" cy="707838"/>
          </a:xfrm>
        </p:spPr>
        <p:txBody>
          <a:bodyPr lIns="146304" tIns="91440" rIns="146304" bIns="91440">
            <a:normAutofit/>
          </a:bodyPr>
          <a:lstStyle>
            <a:lvl1pPr>
              <a:lnSpc>
                <a:spcPts val="6299"/>
              </a:lnSpc>
              <a:defRPr sz="2856" baseline="0">
                <a:solidFill>
                  <a:schemeClr val="accent1"/>
                </a:solidFill>
              </a:defRPr>
            </a:lvl1pPr>
          </a:lstStyle>
          <a:p>
            <a:r>
              <a:rPr lang="en-US" dirty="0"/>
              <a:t>Lorem ipsum dolor sit </a:t>
            </a:r>
            <a:r>
              <a:rPr lang="en-US" dirty="0" err="1"/>
              <a:t>amet</a:t>
            </a:r>
            <a:r>
              <a:rPr lang="en-US" dirty="0"/>
              <a:t>, </a:t>
            </a:r>
            <a:r>
              <a:rPr lang="en-US" dirty="0" err="1"/>
              <a:t>consectetuer</a:t>
            </a:r>
            <a:r>
              <a:rPr lang="en-US" dirty="0"/>
              <a:t> </a:t>
            </a:r>
            <a:r>
              <a:rPr lang="en-US" dirty="0" err="1"/>
              <a:t>adipi</a:t>
            </a:r>
            <a:r>
              <a:rPr lang="en-US" dirty="0"/>
              <a:t>.</a:t>
            </a:r>
          </a:p>
        </p:txBody>
      </p:sp>
      <p:sp>
        <p:nvSpPr>
          <p:cNvPr id="7" name="Text Placeholder 6"/>
          <p:cNvSpPr>
            <a:spLocks noGrp="1"/>
          </p:cNvSpPr>
          <p:nvPr>
            <p:ph type="body" sz="quarter" idx="12" hasCustomPrompt="1"/>
          </p:nvPr>
        </p:nvSpPr>
        <p:spPr>
          <a:xfrm>
            <a:off x="274638" y="1077319"/>
            <a:ext cx="11875048" cy="5254268"/>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 non </a:t>
            </a:r>
            <a:r>
              <a:rPr lang="en-US" dirty="0" err="1"/>
              <a:t>laoreet</a:t>
            </a:r>
            <a:r>
              <a:rPr lang="en-US" dirty="0"/>
              <a:t> </a:t>
            </a:r>
            <a:r>
              <a:rPr lang="en-US" dirty="0" err="1"/>
              <a:t>urna</a:t>
            </a:r>
            <a:r>
              <a:rPr lang="en-US" dirty="0"/>
              <a:t>. </a:t>
            </a:r>
          </a:p>
          <a:p>
            <a:pPr lvl="0"/>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spTree>
    <p:extLst>
      <p:ext uri="{BB962C8B-B14F-4D97-AF65-F5344CB8AC3E}">
        <p14:creationId xmlns:p14="http://schemas.microsoft.com/office/powerpoint/2010/main" val="32753201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3906544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15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0" y="195847"/>
            <a:ext cx="12436475"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0" y="86732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248" indent="0">
              <a:buNone/>
              <a:defRPr/>
            </a:lvl2pPr>
            <a:lvl3pPr marL="600120" indent="0">
              <a:buNone/>
              <a:defRPr/>
            </a:lvl3pPr>
            <a:lvl4pPr marL="887367" indent="0">
              <a:buNone/>
              <a:defRPr/>
            </a:lvl4pPr>
            <a:lvl5pPr marL="1127415"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12930" y="1356809"/>
            <a:ext cx="11593904" cy="50159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6"/>
            </p:custDataLst>
          </p:nvPr>
        </p:nvSpPr>
        <p:spPr>
          <a:xfrm>
            <a:off x="11595101" y="6565392"/>
            <a:ext cx="566737" cy="137160"/>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74524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7303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727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0" y="195847"/>
            <a:ext cx="12436475"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0" y="86732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248" indent="0">
              <a:buNone/>
              <a:defRPr/>
            </a:lvl2pPr>
            <a:lvl3pPr marL="600120" indent="0">
              <a:buNone/>
              <a:defRPr/>
            </a:lvl3pPr>
            <a:lvl4pPr marL="887367" indent="0">
              <a:buNone/>
              <a:defRPr/>
            </a:lvl4pPr>
            <a:lvl5pPr marL="1127415"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12930" y="1356809"/>
            <a:ext cx="11593904" cy="50159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6"/>
            </p:custDataLst>
          </p:nvPr>
        </p:nvSpPr>
        <p:spPr>
          <a:xfrm>
            <a:off x="11659203" y="6606832"/>
            <a:ext cx="777279"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6933796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Optional Demo Title</a:t>
            </a:r>
          </a:p>
        </p:txBody>
      </p:sp>
    </p:spTree>
    <p:extLst>
      <p:ext uri="{BB962C8B-B14F-4D97-AF65-F5344CB8AC3E}">
        <p14:creationId xmlns:p14="http://schemas.microsoft.com/office/powerpoint/2010/main" val="209202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394577386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511552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01833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006667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0191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4310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85972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6768322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731148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352409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9641516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483919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55837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3967420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256272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1512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7294222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4262003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088211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76263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62204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602737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82177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1871666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895057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0628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4" name="Rectangle 3"/>
          <p:cNvSpPr/>
          <p:nvPr userDrawn="1"/>
        </p:nvSpPr>
        <p:spPr bwMode="auto">
          <a:xfrm>
            <a:off x="5337321" y="3088195"/>
            <a:ext cx="7099154" cy="39063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770"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71818" y="2392170"/>
            <a:ext cx="4355173" cy="1392048"/>
          </a:xfrm>
          <a:prstGeom prst="rect">
            <a:avLst/>
          </a:prstGeom>
        </p:spPr>
        <p:txBody>
          <a:bodyPr wrap="square" anchor="ctr">
            <a:spAutoFit/>
          </a:bodyPr>
          <a:lstStyle/>
          <a:p>
            <a:pPr algn="r" defTabSz="1165386">
              <a:lnSpc>
                <a:spcPct val="90000"/>
              </a:lnSpc>
              <a:spcBef>
                <a:spcPct val="0"/>
              </a:spcBef>
            </a:pPr>
            <a:r>
              <a:rPr lang="en-US" sz="4692" spc="-125" dirty="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863976" y="4610727"/>
            <a:ext cx="1763015" cy="729826"/>
          </a:xfrm>
          <a:prstGeom prst="rect">
            <a:avLst/>
          </a:prstGeom>
        </p:spPr>
        <p:txBody>
          <a:bodyPr wrap="none" anchor="ctr">
            <a:spAutoFit/>
          </a:bodyPr>
          <a:lstStyle/>
          <a:p>
            <a:pPr algn="r" defTabSz="1165386">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89213" y="3861237"/>
            <a:ext cx="6547262" cy="3133288"/>
          </a:xfrm>
          <a:prstGeom prst="rect">
            <a:avLst/>
          </a:prstGeom>
        </p:spPr>
      </p:pic>
      <p:sp>
        <p:nvSpPr>
          <p:cNvPr id="13" name="TextBox 12"/>
          <p:cNvSpPr txBox="1"/>
          <p:nvPr userDrawn="1"/>
        </p:nvSpPr>
        <p:spPr>
          <a:xfrm>
            <a:off x="2859123" y="5800218"/>
            <a:ext cx="1661310" cy="230524"/>
          </a:xfrm>
          <a:prstGeom prst="rect">
            <a:avLst/>
          </a:prstGeom>
          <a:noFill/>
        </p:spPr>
        <p:txBody>
          <a:bodyPr wrap="none" lIns="0" tIns="0" rIns="0" bIns="0" rtlCol="0" anchor="ctr">
            <a:spAutoFit/>
          </a:bodyPr>
          <a:lstStyle/>
          <a:p>
            <a:pPr algn="r" defTabSz="932418">
              <a:lnSpc>
                <a:spcPct val="90000"/>
              </a:lnSpc>
              <a:spcAft>
                <a:spcPts val="612"/>
              </a:spcAft>
            </a:pPr>
            <a:r>
              <a:rPr lang="en-US" sz="1632" dirty="0">
                <a:solidFill>
                  <a:srgbClr val="000000"/>
                </a:solidFill>
                <a:latin typeface="Segoe UI Semibold" panose="020B0702040204020203" pitchFamily="34" charset="0"/>
              </a:rPr>
              <a:t>Mark</a:t>
            </a:r>
            <a:r>
              <a:rPr lang="en-US" sz="1632" dirty="0">
                <a:solidFill>
                  <a:srgbClr val="000000"/>
                </a:solidFill>
              </a:rPr>
              <a:t> Russinovich</a:t>
            </a:r>
          </a:p>
        </p:txBody>
      </p:sp>
      <p:sp>
        <p:nvSpPr>
          <p:cNvPr id="14" name="Rectangle 13"/>
          <p:cNvSpPr/>
          <p:nvPr userDrawn="1"/>
        </p:nvSpPr>
        <p:spPr>
          <a:xfrm>
            <a:off x="3172943" y="5501284"/>
            <a:ext cx="1347492" cy="230524"/>
          </a:xfrm>
          <a:prstGeom prst="rect">
            <a:avLst/>
          </a:prstGeom>
        </p:spPr>
        <p:txBody>
          <a:bodyPr wrap="none" lIns="0" tIns="0" rIns="0" bIns="0">
            <a:spAutoFit/>
          </a:bodyPr>
          <a:lstStyle/>
          <a:p>
            <a:pPr algn="r" defTabSz="932418">
              <a:lnSpc>
                <a:spcPct val="90000"/>
              </a:lnSpc>
              <a:spcAft>
                <a:spcPts val="612"/>
              </a:spcAft>
            </a:pPr>
            <a:r>
              <a:rPr lang="en-US" sz="1632" dirty="0">
                <a:solidFill>
                  <a:srgbClr val="000000"/>
                </a:solidFill>
                <a:latin typeface="Segoe UI Semibold" panose="020B0702040204020203" pitchFamily="34" charset="0"/>
              </a:rPr>
              <a:t>Jeffrey</a:t>
            </a:r>
            <a:r>
              <a:rPr lang="en-US" sz="1632" dirty="0">
                <a:solidFill>
                  <a:srgbClr val="000000"/>
                </a:solidFill>
              </a:rPr>
              <a:t> Snover</a:t>
            </a:r>
          </a:p>
        </p:txBody>
      </p:sp>
      <p:sp>
        <p:nvSpPr>
          <p:cNvPr id="15" name="Rectangle 14"/>
          <p:cNvSpPr/>
          <p:nvPr userDrawn="1"/>
        </p:nvSpPr>
        <p:spPr>
          <a:xfrm>
            <a:off x="3148874" y="6075411"/>
            <a:ext cx="1371561" cy="230524"/>
          </a:xfrm>
          <a:prstGeom prst="rect">
            <a:avLst/>
          </a:prstGeom>
        </p:spPr>
        <p:txBody>
          <a:bodyPr wrap="none" lIns="0" tIns="0" rIns="0" bIns="0">
            <a:spAutoFit/>
          </a:bodyPr>
          <a:lstStyle/>
          <a:p>
            <a:pPr algn="r" defTabSz="932418">
              <a:lnSpc>
                <a:spcPct val="90000"/>
              </a:lnSpc>
              <a:spcAft>
                <a:spcPts val="612"/>
              </a:spcAft>
            </a:pPr>
            <a:r>
              <a:rPr lang="en-US" sz="1632" dirty="0">
                <a:solidFill>
                  <a:srgbClr val="000000"/>
                </a:solidFill>
                <a:latin typeface="Segoe UI Semibold" panose="020B0702040204020203" pitchFamily="34" charset="0"/>
              </a:rPr>
              <a:t>Jeremy</a:t>
            </a:r>
            <a:r>
              <a:rPr lang="en-US" sz="1632" dirty="0">
                <a:solidFill>
                  <a:srgbClr val="000000"/>
                </a:solidFill>
              </a:rPr>
              <a:t> Winter</a:t>
            </a:r>
          </a:p>
        </p:txBody>
      </p:sp>
    </p:spTree>
    <p:extLst>
      <p:ext uri="{BB962C8B-B14F-4D97-AF65-F5344CB8AC3E}">
        <p14:creationId xmlns:p14="http://schemas.microsoft.com/office/powerpoint/2010/main" val="373514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9624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6836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259760491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39357246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17207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7553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image" Target="../media/image1.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4.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5.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 id="2147484313"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21243750"/>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240" r:id="rId21"/>
    <p:sldLayoutId id="2147484241" r:id="rId22"/>
    <p:sldLayoutId id="2147484242" r:id="rId23"/>
    <p:sldLayoutId id="2147484243" r:id="rId24"/>
    <p:sldLayoutId id="2147484244" r:id="rId25"/>
    <p:sldLayoutId id="2147484245" r:id="rId26"/>
    <p:sldLayoutId id="2147484246" r:id="rId27"/>
    <p:sldLayoutId id="2147484247" r:id="rId28"/>
    <p:sldLayoutId id="2147484248" r:id="rId29"/>
    <p:sldLayoutId id="2147484249" r:id="rId30"/>
    <p:sldLayoutId id="2147484250" r:id="rId31"/>
    <p:sldLayoutId id="2147484251" r:id="rId32"/>
    <p:sldLayoutId id="2147484252" r:id="rId33"/>
    <p:sldLayoutId id="2147484253" r:id="rId34"/>
    <p:sldLayoutId id="2147484255" r:id="rId35"/>
    <p:sldLayoutId id="2147484256" r:id="rId36"/>
    <p:sldLayoutId id="2147484261" r:id="rId37"/>
    <p:sldLayoutId id="2147484262" r:id="rId38"/>
    <p:sldLayoutId id="2147484263" r:id="rId39"/>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533764712"/>
      </p:ext>
    </p:extLst>
  </p:cSld>
  <p:clrMap bg1="dk1" tx1="lt1" bg2="dk2" tx2="lt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393279"/>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 id="2147484369" r:id="rId23"/>
    <p:sldLayoutId id="2147484370" r:id="rId24"/>
    <p:sldLayoutId id="2147484371" r:id="rId25"/>
    <p:sldLayoutId id="2147484372" r:id="rId26"/>
    <p:sldLayoutId id="2147484373" r:id="rId27"/>
    <p:sldLayoutId id="2147484374" r:id="rId28"/>
    <p:sldLayoutId id="2147484375" r:id="rId29"/>
    <p:sldLayoutId id="2147484376" r:id="rId30"/>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02034124-1026-48D4-961A-7FCCA8DCA2A7}" type="datetimeFigureOut">
              <a:rPr lang="en-US" smtClean="0"/>
              <a:t>8/26/2016</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8FD414-918E-458D-9F75-55783DF4107C}" type="slidenum">
              <a:rPr lang="en-US" smtClean="0"/>
              <a:t>‹#›</a:t>
            </a:fld>
            <a:endParaRPr lang="en-US"/>
          </a:p>
        </p:txBody>
      </p:sp>
    </p:spTree>
    <p:extLst>
      <p:ext uri="{BB962C8B-B14F-4D97-AF65-F5344CB8AC3E}">
        <p14:creationId xmlns:p14="http://schemas.microsoft.com/office/powerpoint/2010/main" val="49228101"/>
      </p:ext>
    </p:extLst>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6.jpg"/><Relationship Id="rId2" Type="http://schemas.openxmlformats.org/officeDocument/2006/relationships/slideLayout" Target="../slideLayouts/slideLayout121.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0.xml"/><Relationship Id="rId1" Type="http://schemas.openxmlformats.org/officeDocument/2006/relationships/slideLayout" Target="../slideLayouts/slideLayout102.xml"/><Relationship Id="rId4" Type="http://schemas.openxmlformats.org/officeDocument/2006/relationships/hyperlink" Target="http://devopsreactions.tumblr.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02.xml"/><Relationship Id="rId5" Type="http://schemas.openxmlformats.org/officeDocument/2006/relationships/image" Target="../media/image37.gif"/><Relationship Id="rId4" Type="http://schemas.openxmlformats.org/officeDocument/2006/relationships/image" Target="../media/image36.gif"/></Relationships>
</file>

<file path=ppt/slides/_rels/slide1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2.xml"/><Relationship Id="rId1" Type="http://schemas.openxmlformats.org/officeDocument/2006/relationships/slideLayout" Target="../slideLayouts/slideLayout102.xml"/><Relationship Id="rId4" Type="http://schemas.openxmlformats.org/officeDocument/2006/relationships/hyperlink" Target="http://devopsreactions.tumblr.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0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02.xml"/><Relationship Id="rId6" Type="http://schemas.openxmlformats.org/officeDocument/2006/relationships/image" Target="../media/image45.emf"/><Relationship Id="rId5" Type="http://schemas.openxmlformats.org/officeDocument/2006/relationships/image" Target="../media/image41.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2.xml"/><Relationship Id="rId5" Type="http://schemas.openxmlformats.org/officeDocument/2006/relationships/image" Target="../media/image4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3" Type="http://schemas.openxmlformats.org/officeDocument/2006/relationships/hyperlink" Target="http://devopsreactions.tumblr.com/" TargetMode="External"/><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29.gif"/></Relationships>
</file>

<file path=ppt/slides/_rels/slide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6.xml"/><Relationship Id="rId1" Type="http://schemas.openxmlformats.org/officeDocument/2006/relationships/slideLayout" Target="../slideLayouts/slideLayout97.xml"/><Relationship Id="rId4" Type="http://schemas.openxmlformats.org/officeDocument/2006/relationships/hyperlink" Target="http://devopsreactions.tumbl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102.xml"/><Relationship Id="rId4" Type="http://schemas.openxmlformats.org/officeDocument/2006/relationships/hyperlink" Target="http://devopsreactions.tumblr.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102.xml"/><Relationship Id="rId4" Type="http://schemas.openxmlformats.org/officeDocument/2006/relationships/hyperlink" Target="http://devopsreactions.tumblr.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102.xml"/><Relationship Id="rId4" Type="http://schemas.openxmlformats.org/officeDocument/2006/relationships/hyperlink" Target="http://devopsreactions.tumbl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bwMode="auto">
          <a:xfrm>
            <a:off x="0" y="0"/>
            <a:ext cx="12436475" cy="13370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8" name="TextBox 17"/>
          <p:cNvSpPr txBox="1"/>
          <p:nvPr/>
        </p:nvSpPr>
        <p:spPr>
          <a:xfrm>
            <a:off x="120786" y="261798"/>
            <a:ext cx="12315689"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t>DevOps In Action</a:t>
            </a:r>
          </a:p>
        </p:txBody>
      </p:sp>
      <p:grpSp>
        <p:nvGrpSpPr>
          <p:cNvPr id="13" name="Group 12"/>
          <p:cNvGrpSpPr/>
          <p:nvPr/>
        </p:nvGrpSpPr>
        <p:grpSpPr>
          <a:xfrm>
            <a:off x="601613" y="1661328"/>
            <a:ext cx="11449272" cy="4801936"/>
            <a:chOff x="673621" y="1901537"/>
            <a:chExt cx="10217213" cy="4362830"/>
          </a:xfrm>
        </p:grpSpPr>
        <p:sp>
          <p:nvSpPr>
            <p:cNvPr id="3" name="Rectangle 2"/>
            <p:cNvSpPr/>
            <p:nvPr/>
          </p:nvSpPr>
          <p:spPr bwMode="auto">
            <a:xfrm>
              <a:off x="673621" y="1901537"/>
              <a:ext cx="2160240" cy="21717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 name="Rectangle 5"/>
            <p:cNvSpPr/>
            <p:nvPr/>
          </p:nvSpPr>
          <p:spPr bwMode="auto">
            <a:xfrm>
              <a:off x="674635" y="4104127"/>
              <a:ext cx="2952328" cy="2160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 name="Rectangle 6"/>
            <p:cNvSpPr/>
            <p:nvPr/>
          </p:nvSpPr>
          <p:spPr bwMode="auto">
            <a:xfrm>
              <a:off x="7930097" y="4104127"/>
              <a:ext cx="2867767" cy="2160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 name="Rectangle 7"/>
            <p:cNvSpPr/>
            <p:nvPr/>
          </p:nvSpPr>
          <p:spPr bwMode="auto">
            <a:xfrm>
              <a:off x="3658760" y="4104127"/>
              <a:ext cx="4239539" cy="2160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398" fontAlgn="base">
                <a:spcBef>
                  <a:spcPct val="0"/>
                </a:spcBef>
                <a:spcAft>
                  <a:spcPct val="0"/>
                </a:spcAft>
              </a:pPr>
              <a:endParaRPr lang="en-US" sz="2000" dirty="0">
                <a:gradFill>
                  <a:gsLst>
                    <a:gs pos="16814">
                      <a:srgbClr val="FFFFFF"/>
                    </a:gs>
                    <a:gs pos="46000">
                      <a:srgbClr val="FFFFFF"/>
                    </a:gs>
                  </a:gsLst>
                  <a:lin ang="5400000" scaled="0"/>
                </a:gradFill>
              </a:endParaRPr>
            </a:p>
            <a:p>
              <a:pPr marL="342900" indent="-342900" defTabSz="932398" fontAlgn="base">
                <a:spcBef>
                  <a:spcPct val="0"/>
                </a:spcBef>
                <a:spcAft>
                  <a:spcPct val="0"/>
                </a:spcAft>
                <a:buFont typeface="Arial" panose="020B0604020202020204" pitchFamily="34" charset="0"/>
                <a:buChar char="•"/>
              </a:pPr>
              <a:endParaRPr lang="en-US" sz="2000" dirty="0">
                <a:gradFill>
                  <a:gsLst>
                    <a:gs pos="16814">
                      <a:srgbClr val="FFFFFF"/>
                    </a:gs>
                    <a:gs pos="46000">
                      <a:srgbClr val="FFFFFF"/>
                    </a:gs>
                  </a:gsLst>
                  <a:lin ang="5400000" scaled="0"/>
                </a:gradFill>
              </a:endParaRPr>
            </a:p>
          </p:txBody>
        </p:sp>
        <p:sp>
          <p:nvSpPr>
            <p:cNvPr id="9" name="Rectangle 8"/>
            <p:cNvSpPr/>
            <p:nvPr/>
          </p:nvSpPr>
          <p:spPr bwMode="auto">
            <a:xfrm>
              <a:off x="2857740" y="1913086"/>
              <a:ext cx="5040560" cy="2160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0" name="Rectangle 9"/>
            <p:cNvSpPr/>
            <p:nvPr/>
          </p:nvSpPr>
          <p:spPr bwMode="auto">
            <a:xfrm>
              <a:off x="7922179" y="1901537"/>
              <a:ext cx="2867768" cy="2160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0" name="TextBox 69"/>
            <p:cNvSpPr txBox="1"/>
            <p:nvPr/>
          </p:nvSpPr>
          <p:spPr>
            <a:xfrm>
              <a:off x="3236384" y="2057102"/>
              <a:ext cx="3881640" cy="1972848"/>
            </a:xfrm>
            <a:prstGeom prst="rect">
              <a:avLst/>
            </a:prstGeom>
            <a:noFill/>
          </p:spPr>
          <p:txBody>
            <a:bodyPr wrap="none" lIns="182880" tIns="146304" rIns="182880" bIns="146304" rtlCol="0">
              <a:spAutoFit/>
            </a:bodyPr>
            <a:lstStyle/>
            <a:p>
              <a:pPr marL="0" marR="0" lvl="0" indent="0" algn="ctr" defTabSz="914400" eaLnBrk="1" fontAlgn="base" latinLnBrk="0" hangingPunct="1">
                <a:lnSpc>
                  <a:spcPct val="90000"/>
                </a:lnSpc>
                <a:spcBef>
                  <a:spcPct val="0"/>
                </a:spcBef>
                <a:spcAft>
                  <a:spcPts val="600"/>
                </a:spcAft>
                <a:buClrTx/>
                <a:buSzTx/>
                <a:buFontTx/>
                <a:buNone/>
                <a:tabLst/>
                <a:defRPr/>
              </a:pPr>
              <a:r>
                <a:rPr kumimoji="0" lang="en-US" sz="5400" b="1" i="0" u="none" strike="noStrike" kern="0" cap="none" spc="-102" normalizeH="0" baseline="0" noProof="0" dirty="0">
                  <a:ln w="3175">
                    <a:noFill/>
                  </a:ln>
                  <a:solidFill>
                    <a:schemeClr val="bg2">
                      <a:lumMod val="75000"/>
                    </a:schemeClr>
                  </a:solidFill>
                  <a:effectLst/>
                  <a:uLnTx/>
                  <a:uFillTx/>
                  <a:latin typeface="Segoe UI Light"/>
                  <a:cs typeface="Segoe UI" pitchFamily="34" charset="0"/>
                </a:rPr>
                <a:t>Dave Strebel</a:t>
              </a:r>
            </a:p>
            <a:p>
              <a:pPr marL="0" marR="0" lvl="0" indent="0" algn="ctr" defTabSz="914400" eaLnBrk="1" fontAlgn="base" latinLnBrk="0" hangingPunct="1">
                <a:lnSpc>
                  <a:spcPct val="90000"/>
                </a:lnSpc>
                <a:spcBef>
                  <a:spcPct val="0"/>
                </a:spcBef>
                <a:spcAft>
                  <a:spcPts val="600"/>
                </a:spcAft>
                <a:buClrTx/>
                <a:buSzTx/>
                <a:buFontTx/>
                <a:buNone/>
                <a:tabLst/>
                <a:defRPr/>
              </a:pPr>
              <a:r>
                <a:rPr kumimoji="0" lang="en-US" sz="2800" b="0" i="0" u="none" strike="noStrike" kern="0" cap="none" spc="-102" normalizeH="0" baseline="0" noProof="0" dirty="0">
                  <a:ln w="3175">
                    <a:noFill/>
                  </a:ln>
                  <a:solidFill>
                    <a:srgbClr val="FFFFFF"/>
                  </a:solidFill>
                  <a:effectLst/>
                  <a:uLnTx/>
                  <a:uFillTx/>
                  <a:latin typeface="Segoe UI Light"/>
                  <a:cs typeface="Segoe UI" pitchFamily="34" charset="0"/>
                </a:rPr>
                <a:t>Cloud Technical Specialist</a:t>
              </a:r>
            </a:p>
            <a:p>
              <a:pPr marL="0" marR="0" lvl="0" indent="0" algn="ctr" defTabSz="914400" eaLnBrk="1" fontAlgn="base" latinLnBrk="0" hangingPunct="1">
                <a:lnSpc>
                  <a:spcPct val="90000"/>
                </a:lnSpc>
                <a:spcBef>
                  <a:spcPct val="0"/>
                </a:spcBef>
                <a:spcAft>
                  <a:spcPts val="600"/>
                </a:spcAft>
                <a:buClrTx/>
                <a:buSzTx/>
                <a:buFontTx/>
                <a:buNone/>
                <a:tabLst/>
                <a:defRPr/>
              </a:pPr>
              <a:r>
                <a:rPr kumimoji="0" lang="en-US" sz="2800" b="0" i="0" u="none" strike="noStrike" kern="0" cap="none" spc="-102" normalizeH="0" baseline="0" noProof="0" dirty="0">
                  <a:ln w="3175">
                    <a:noFill/>
                  </a:ln>
                  <a:solidFill>
                    <a:srgbClr val="FFFFFF"/>
                  </a:solidFill>
                  <a:effectLst/>
                  <a:uLnTx/>
                  <a:uFillTx/>
                  <a:latin typeface="Segoe UI Light"/>
                  <a:cs typeface="Segoe UI" pitchFamily="34" charset="0"/>
                </a:rPr>
                <a:t>Microsoft</a:t>
              </a:r>
            </a:p>
          </p:txBody>
        </p:sp>
        <p:pic>
          <p:nvPicPr>
            <p:cNvPr id="18434" name="Picture 2" descr="http://www.icon2s.com/wp-content/uploads/2014/04/black-white-android-twi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292" y="2089647"/>
              <a:ext cx="1022102" cy="1022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26538" y="3132246"/>
              <a:ext cx="2664296"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pic>
          <p:nvPicPr>
            <p:cNvPr id="18438" name="Picture 6" descr="http://www.phrehab.com/images/blog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216" y="4319853"/>
              <a:ext cx="962020" cy="96202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upload.wikimedia.org/wikipedia/commons/thumb/3/34/Commodore-64-Computer.png/800px-Commodore-64-Comput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154" y="4628459"/>
              <a:ext cx="2174230" cy="11115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870652" y="5290054"/>
              <a:ext cx="3007367" cy="49495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blogs.technet.com/</a:t>
              </a:r>
              <a:r>
                <a:rPr lang="en-US" dirty="0" err="1">
                  <a:gradFill>
                    <a:gsLst>
                      <a:gs pos="2917">
                        <a:schemeClr val="tx1"/>
                      </a:gs>
                      <a:gs pos="30000">
                        <a:schemeClr val="tx1"/>
                      </a:gs>
                    </a:gsLst>
                    <a:lin ang="5400000" scaled="0"/>
                  </a:gradFill>
                </a:rPr>
                <a:t>hybridguy</a:t>
              </a:r>
              <a:endParaRPr lang="en-US" dirty="0">
                <a:gradFill>
                  <a:gsLst>
                    <a:gs pos="2917">
                      <a:schemeClr val="tx1"/>
                    </a:gs>
                    <a:gs pos="30000">
                      <a:schemeClr val="tx1"/>
                    </a:gs>
                  </a:gsLst>
                  <a:lin ang="5400000" scaled="0"/>
                </a:gradFill>
              </a:endParaRPr>
            </a:p>
          </p:txBody>
        </p:sp>
      </p:grpSp>
      <p:sp>
        <p:nvSpPr>
          <p:cNvPr id="5" name="TextBox 4"/>
          <p:cNvSpPr txBox="1"/>
          <p:nvPr/>
        </p:nvSpPr>
        <p:spPr>
          <a:xfrm>
            <a:off x="3946720" y="4003959"/>
            <a:ext cx="3495653"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About Me: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1" name="TextBox 10"/>
          <p:cNvSpPr txBox="1"/>
          <p:nvPr/>
        </p:nvSpPr>
        <p:spPr>
          <a:xfrm>
            <a:off x="3946720" y="4452399"/>
            <a:ext cx="6018545" cy="1858970"/>
          </a:xfrm>
          <a:prstGeom prst="rect">
            <a:avLst/>
          </a:prstGeom>
          <a:noFill/>
        </p:spPr>
        <p:txBody>
          <a:bodyPr wrap="square" lIns="182880" tIns="146304" rIns="182880" bIns="146304" rtlCol="0">
            <a:spAutoFit/>
          </a:bodyPr>
          <a:lstStyle/>
          <a:p>
            <a:pPr marL="342900" indent="-342900" defTabSz="932398" fontAlgn="base">
              <a:spcBef>
                <a:spcPct val="0"/>
              </a:spcBef>
              <a:spcAft>
                <a:spcPct val="0"/>
              </a:spcAft>
              <a:buFont typeface="Arial" panose="020B0604020202020204" pitchFamily="34" charset="0"/>
              <a:buChar char="•"/>
            </a:pPr>
            <a:r>
              <a:rPr lang="en-US" sz="2000" dirty="0">
                <a:gradFill>
                  <a:gsLst>
                    <a:gs pos="16814">
                      <a:srgbClr val="FFFFFF"/>
                    </a:gs>
                    <a:gs pos="46000">
                      <a:srgbClr val="FFFFFF"/>
                    </a:gs>
                  </a:gsLst>
                  <a:lin ang="5400000" scaled="0"/>
                </a:gradFill>
              </a:rPr>
              <a:t>Mixture of infrastructure and dev</a:t>
            </a:r>
          </a:p>
          <a:p>
            <a:pPr marL="342900" indent="-342900" defTabSz="932398" fontAlgn="base">
              <a:spcBef>
                <a:spcPct val="0"/>
              </a:spcBef>
              <a:spcAft>
                <a:spcPct val="0"/>
              </a:spcAft>
              <a:buFont typeface="Arial" panose="020B0604020202020204" pitchFamily="34" charset="0"/>
              <a:buChar char="•"/>
            </a:pPr>
            <a:r>
              <a:rPr lang="en-US" sz="2000" dirty="0">
                <a:gradFill>
                  <a:gsLst>
                    <a:gs pos="16814">
                      <a:srgbClr val="FFFFFF"/>
                    </a:gs>
                    <a:gs pos="46000">
                      <a:srgbClr val="FFFFFF"/>
                    </a:gs>
                  </a:gsLst>
                  <a:lin ang="5400000" scaled="0"/>
                </a:gradFill>
              </a:rPr>
              <a:t>Love technology and beer</a:t>
            </a:r>
          </a:p>
          <a:p>
            <a:pPr marL="342900" indent="-342900" defTabSz="932398" fontAlgn="base">
              <a:spcBef>
                <a:spcPct val="0"/>
              </a:spcBef>
              <a:spcAft>
                <a:spcPct val="0"/>
              </a:spcAft>
              <a:buFont typeface="Arial" panose="020B0604020202020204" pitchFamily="34" charset="0"/>
              <a:buChar char="•"/>
            </a:pPr>
            <a:r>
              <a:rPr lang="en-US" sz="2000" dirty="0">
                <a:gradFill>
                  <a:gsLst>
                    <a:gs pos="16814">
                      <a:srgbClr val="FFFFFF"/>
                    </a:gs>
                    <a:gs pos="46000">
                      <a:srgbClr val="FFFFFF"/>
                    </a:gs>
                  </a:gsLst>
                  <a:lin ang="5400000" scaled="0"/>
                </a:gradFill>
              </a:rPr>
              <a:t>Open Source Fan, Microsoft Lover</a:t>
            </a:r>
          </a:p>
          <a:p>
            <a:pPr marL="342900" indent="-342900" defTabSz="932398" fontAlgn="base">
              <a:spcBef>
                <a:spcPct val="0"/>
              </a:spcBef>
              <a:spcAft>
                <a:spcPct val="0"/>
              </a:spcAft>
              <a:buFont typeface="Arial" panose="020B0604020202020204" pitchFamily="34" charset="0"/>
              <a:buChar char="•"/>
            </a:pPr>
            <a:r>
              <a:rPr lang="en-US" sz="2000" dirty="0">
                <a:gradFill>
                  <a:gsLst>
                    <a:gs pos="16814">
                      <a:srgbClr val="FFFFFF"/>
                    </a:gs>
                    <a:gs pos="46000">
                      <a:srgbClr val="FFFFFF"/>
                    </a:gs>
                  </a:gsLst>
                  <a:lin ang="5400000" scaled="0"/>
                </a:gradFill>
              </a:rPr>
              <a:t>Docker\CF Meetup Organizer</a:t>
            </a: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14" name="Picture 13"/>
          <p:cNvPicPr>
            <a:picLocks noChangeAspect="1"/>
          </p:cNvPicPr>
          <p:nvPr/>
        </p:nvPicPr>
        <p:blipFill>
          <a:blip r:embed="rId7"/>
          <a:stretch>
            <a:fillRect/>
          </a:stretch>
        </p:blipFill>
        <p:spPr>
          <a:xfrm>
            <a:off x="605451" y="1661328"/>
            <a:ext cx="2416898" cy="2390373"/>
          </a:xfrm>
          <a:prstGeom prst="rect">
            <a:avLst/>
          </a:prstGeom>
        </p:spPr>
      </p:pic>
    </p:spTree>
    <p:extLst>
      <p:ext uri="{BB962C8B-B14F-4D97-AF65-F5344CB8AC3E}">
        <p14:creationId xmlns:p14="http://schemas.microsoft.com/office/powerpoint/2010/main" val="2439736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949" y="233152"/>
            <a:ext cx="11370961" cy="678031"/>
          </a:xfrm>
        </p:spPr>
        <p:txBody>
          <a:bodyPr/>
          <a:lstStyle/>
          <a:p>
            <a:r>
              <a:rPr lang="en-US" sz="4896" dirty="0"/>
              <a:t>A Partial Solution: Team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361" y="2198137"/>
            <a:ext cx="3876134" cy="2754095"/>
          </a:xfrm>
          <a:prstGeom prst="rect">
            <a:avLst/>
          </a:prstGeom>
        </p:spPr>
      </p:pic>
      <p:sp>
        <p:nvSpPr>
          <p:cNvPr id="10" name="Rectangle 9"/>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64170"/>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702799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949" y="233152"/>
            <a:ext cx="11370961" cy="678031"/>
          </a:xfrm>
        </p:spPr>
        <p:txBody>
          <a:bodyPr/>
          <a:lstStyle/>
          <a:p>
            <a:r>
              <a:rPr lang="en-US" sz="4896" dirty="0"/>
              <a:t>The Issue</a:t>
            </a:r>
          </a:p>
        </p:txBody>
      </p:sp>
      <p:pic>
        <p:nvPicPr>
          <p:cNvPr id="8194" name="Picture 2" descr="https://tse1.mm.bing.net/th?&amp;id=OIP.M202a7d186027a6e65d91230b8ab48e2cH0&amp;w=300&amp;h=200&amp;c=0&amp;pid=1.9&amp;rs=0&amp;p=0&amp;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360" y="1625054"/>
            <a:ext cx="1525774"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67695" y="1697062"/>
            <a:ext cx="259228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a:t>
            </a:r>
          </a:p>
        </p:txBody>
      </p:sp>
      <p:sp>
        <p:nvSpPr>
          <p:cNvPr id="12" name="TextBox 11"/>
          <p:cNvSpPr txBox="1"/>
          <p:nvPr/>
        </p:nvSpPr>
        <p:spPr>
          <a:xfrm>
            <a:off x="8018437" y="1697062"/>
            <a:ext cx="259228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Ops</a:t>
            </a:r>
          </a:p>
        </p:txBody>
      </p:sp>
      <p:pic>
        <p:nvPicPr>
          <p:cNvPr id="2" name="Picture 1"/>
          <p:cNvPicPr>
            <a:picLocks noChangeAspect="1"/>
          </p:cNvPicPr>
          <p:nvPr/>
        </p:nvPicPr>
        <p:blipFill>
          <a:blip r:embed="rId4"/>
          <a:stretch>
            <a:fillRect/>
          </a:stretch>
        </p:blipFill>
        <p:spPr>
          <a:xfrm>
            <a:off x="1177677" y="2633166"/>
            <a:ext cx="3172324" cy="1553117"/>
          </a:xfrm>
          <a:prstGeom prst="rect">
            <a:avLst/>
          </a:prstGeom>
        </p:spPr>
      </p:pic>
      <p:pic>
        <p:nvPicPr>
          <p:cNvPr id="7" name="Picture 6"/>
          <p:cNvPicPr>
            <a:picLocks noChangeAspect="1"/>
          </p:cNvPicPr>
          <p:nvPr/>
        </p:nvPicPr>
        <p:blipFill>
          <a:blip r:embed="rId5"/>
          <a:stretch>
            <a:fillRect/>
          </a:stretch>
        </p:blipFill>
        <p:spPr>
          <a:xfrm>
            <a:off x="8522493" y="2316307"/>
            <a:ext cx="1758926" cy="2377807"/>
          </a:xfrm>
          <a:prstGeom prst="rect">
            <a:avLst/>
          </a:prstGeom>
        </p:spPr>
      </p:pic>
    </p:spTree>
    <p:extLst>
      <p:ext uri="{BB962C8B-B14F-4D97-AF65-F5344CB8AC3E}">
        <p14:creationId xmlns:p14="http://schemas.microsoft.com/office/powerpoint/2010/main" val="39166297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pic>
        <p:nvPicPr>
          <p:cNvPr id="4" name="Picture 3"/>
          <p:cNvPicPr>
            <a:picLocks noChangeAspect="1"/>
          </p:cNvPicPr>
          <p:nvPr/>
        </p:nvPicPr>
        <p:blipFill>
          <a:blip r:embed="rId2"/>
          <a:stretch>
            <a:fillRect/>
          </a:stretch>
        </p:blipFill>
        <p:spPr>
          <a:xfrm>
            <a:off x="2222977" y="1668597"/>
            <a:ext cx="7992888" cy="3996444"/>
          </a:xfrm>
          <a:prstGeom prst="rect">
            <a:avLst/>
          </a:prstGeom>
        </p:spPr>
      </p:pic>
    </p:spTree>
    <p:extLst>
      <p:ext uri="{BB962C8B-B14F-4D97-AF65-F5344CB8AC3E}">
        <p14:creationId xmlns:p14="http://schemas.microsoft.com/office/powerpoint/2010/main" val="32239177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a:t>
            </a:r>
          </a:p>
        </p:txBody>
      </p:sp>
      <p:pic>
        <p:nvPicPr>
          <p:cNvPr id="3" name="Picture 2"/>
          <p:cNvPicPr>
            <a:picLocks noChangeAspect="1"/>
          </p:cNvPicPr>
          <p:nvPr/>
        </p:nvPicPr>
        <p:blipFill>
          <a:blip r:embed="rId2"/>
          <a:stretch>
            <a:fillRect/>
          </a:stretch>
        </p:blipFill>
        <p:spPr>
          <a:xfrm>
            <a:off x="1546000" y="1481038"/>
            <a:ext cx="9346841" cy="3888432"/>
          </a:xfrm>
          <a:prstGeom prst="rect">
            <a:avLst/>
          </a:prstGeom>
        </p:spPr>
      </p:pic>
    </p:spTree>
    <p:extLst>
      <p:ext uri="{BB962C8B-B14F-4D97-AF65-F5344CB8AC3E}">
        <p14:creationId xmlns:p14="http://schemas.microsoft.com/office/powerpoint/2010/main" val="2223263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49" y="233152"/>
            <a:ext cx="11370961" cy="678031"/>
          </a:xfrm>
        </p:spPr>
        <p:txBody>
          <a:bodyPr/>
          <a:lstStyle/>
          <a:p>
            <a:r>
              <a:rPr lang="en-US" sz="4896" dirty="0"/>
              <a:t>Full Solution: Tools, Team and Process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841" y="1823110"/>
            <a:ext cx="6788898" cy="3906461"/>
          </a:xfrm>
          <a:prstGeom prst="rect">
            <a:avLst/>
          </a:prstGeom>
        </p:spPr>
      </p:pic>
      <p:sp>
        <p:nvSpPr>
          <p:cNvPr id="4" name="Rectangle 3"/>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57473"/>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799509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itle 1"/>
          <p:cNvSpPr txBox="1">
            <a:spLocks/>
          </p:cNvSpPr>
          <p:nvPr/>
        </p:nvSpPr>
        <p:spPr>
          <a:xfrm>
            <a:off x="1249685" y="2893332"/>
            <a:ext cx="9783817" cy="917575"/>
          </a:xfrm>
          <a:prstGeom prst="rect">
            <a:avLst/>
          </a:prstGeom>
        </p:spPr>
        <p:txBody>
          <a:bodyPr vert="horz" wrap="square" lIns="146304" tIns="91440" rIns="146304" bIns="91440" rtlCol="0" anchor="t">
            <a:noAutofit/>
          </a:bodyPr>
          <a:lstStyle>
            <a:lvl1pPr algn="l" defTabSz="932308" rtl="0" eaLnBrk="1" latinLnBrk="0" hangingPunct="1">
              <a:lnSpc>
                <a:spcPct val="90000"/>
              </a:lnSpc>
              <a:spcBef>
                <a:spcPct val="0"/>
              </a:spcBef>
              <a:buNone/>
              <a:defRPr lang="en-US" sz="4896"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8800" b="1" dirty="0"/>
              <a:t>Tools</a:t>
            </a:r>
          </a:p>
        </p:txBody>
      </p:sp>
    </p:spTree>
    <p:extLst>
      <p:ext uri="{BB962C8B-B14F-4D97-AF65-F5344CB8AC3E}">
        <p14:creationId xmlns:p14="http://schemas.microsoft.com/office/powerpoint/2010/main" val="3076839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622" y="4422890"/>
            <a:ext cx="1095894" cy="2151343"/>
          </a:xfrm>
          <a:prstGeom prst="rect">
            <a:avLst/>
          </a:prstGeom>
        </p:spPr>
      </p:pic>
      <p:sp>
        <p:nvSpPr>
          <p:cNvPr id="7" name="Rounded Rectangle 6"/>
          <p:cNvSpPr/>
          <p:nvPr/>
        </p:nvSpPr>
        <p:spPr bwMode="auto">
          <a:xfrm>
            <a:off x="5282267" y="1599152"/>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a:gradFill>
                  <a:gsLst>
                    <a:gs pos="2917">
                      <a:schemeClr val="tx2"/>
                    </a:gs>
                    <a:gs pos="30000">
                      <a:schemeClr val="tx2"/>
                    </a:gs>
                  </a:gsLst>
                  <a:lin ang="5400000" scaled="0"/>
                </a:gradFill>
              </a:rPr>
              <a:t>Infrastructure &amp; Configuration as Code</a:t>
            </a:r>
          </a:p>
        </p:txBody>
      </p:sp>
      <p:sp>
        <p:nvSpPr>
          <p:cNvPr id="37" name="TextBox 36"/>
          <p:cNvSpPr txBox="1"/>
          <p:nvPr/>
        </p:nvSpPr>
        <p:spPr>
          <a:xfrm>
            <a:off x="7898425" y="1877510"/>
            <a:ext cx="3447758" cy="1795752"/>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effectLst/>
                <a:uLnTx/>
                <a:uFillTx/>
                <a:latin typeface="Segoe UI Light"/>
                <a:ea typeface="+mn-ea"/>
                <a:cs typeface="+mn-cs"/>
              </a:rPr>
              <a:t>Value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Optimized Resources</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Accelerate Delivery</a:t>
            </a:r>
          </a:p>
        </p:txBody>
      </p:sp>
      <p:sp>
        <p:nvSpPr>
          <p:cNvPr id="38" name="TextBox 37"/>
          <p:cNvSpPr txBox="1"/>
          <p:nvPr/>
        </p:nvSpPr>
        <p:spPr>
          <a:xfrm>
            <a:off x="7898425" y="3887107"/>
            <a:ext cx="2943943" cy="1795752"/>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effectLst/>
                <a:uLnTx/>
                <a:uFillTx/>
                <a:latin typeface="Segoe UI Light"/>
                <a:ea typeface="+mn-ea"/>
                <a:cs typeface="+mn-cs"/>
              </a:rPr>
              <a:t>Measure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Deployment Rate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MTTR</a:t>
            </a:r>
          </a:p>
        </p:txBody>
      </p:sp>
      <p:sp>
        <p:nvSpPr>
          <p:cNvPr id="25"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47"/>
          <p:cNvSpPr>
            <a:spLocks/>
          </p:cNvSpPr>
          <p:nvPr/>
        </p:nvSpPr>
        <p:spPr bwMode="auto">
          <a:xfrm>
            <a:off x="678510" y="5405062"/>
            <a:ext cx="256903" cy="99951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CODE" hidden="1"/>
          <p:cNvGrpSpPr/>
          <p:nvPr/>
        </p:nvGrpSpPr>
        <p:grpSpPr>
          <a:xfrm>
            <a:off x="1520799" y="2686512"/>
            <a:ext cx="830109" cy="1228729"/>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6" name="TextBox 75"/>
            <p:cNvSpPr txBox="1"/>
            <p:nvPr/>
          </p:nvSpPr>
          <p:spPr>
            <a:xfrm>
              <a:off x="1418248" y="2499327"/>
              <a:ext cx="830227" cy="4893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CODE</a:t>
              </a:r>
            </a:p>
          </p:txBody>
        </p:sp>
      </p:grpSp>
      <p:sp>
        <p:nvSpPr>
          <p:cNvPr id="79" name="Rounded Rectangle 78"/>
          <p:cNvSpPr/>
          <p:nvPr/>
        </p:nvSpPr>
        <p:spPr bwMode="auto">
          <a:xfrm>
            <a:off x="5282267" y="3313548"/>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STAGE</a:t>
            </a:r>
          </a:p>
        </p:txBody>
      </p:sp>
      <p:sp>
        <p:nvSpPr>
          <p:cNvPr id="80" name="Rounded Rectangle 79"/>
          <p:cNvSpPr/>
          <p:nvPr/>
        </p:nvSpPr>
        <p:spPr bwMode="auto">
          <a:xfrm>
            <a:off x="5282267" y="5027943"/>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PRODUCTION</a:t>
            </a:r>
          </a:p>
        </p:txBody>
      </p:sp>
      <p:cxnSp>
        <p:nvCxnSpPr>
          <p:cNvPr id="11" name="Straight Connector 10"/>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260" y="3098092"/>
            <a:ext cx="781048" cy="814079"/>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 name="CODE 2"/>
          <p:cNvGrpSpPr/>
          <p:nvPr/>
        </p:nvGrpSpPr>
        <p:grpSpPr>
          <a:xfrm>
            <a:off x="1548260" y="3098092"/>
            <a:ext cx="781048" cy="814079"/>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2" name="CODE 3"/>
          <p:cNvGrpSpPr/>
          <p:nvPr/>
        </p:nvGrpSpPr>
        <p:grpSpPr>
          <a:xfrm>
            <a:off x="1542108" y="3098092"/>
            <a:ext cx="781048" cy="81407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2"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p:cNvSpPr txBox="1"/>
          <p:nvPr/>
        </p:nvSpPr>
        <p:spPr>
          <a:xfrm>
            <a:off x="890793" y="5186474"/>
            <a:ext cx="35732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505050">
                        <a:lumMod val="50000"/>
                      </a:srgbClr>
                    </a:gs>
                    <a:gs pos="74000">
                      <a:srgbClr val="505050">
                        <a:lumMod val="50000"/>
                      </a:srgbClr>
                    </a:gs>
                  </a:gsLst>
                  <a:lin ang="5400000" scaled="0"/>
                </a:gradFill>
                <a:effectLst/>
                <a:uLnTx/>
                <a:uFillTx/>
                <a:latin typeface="Segoe UI"/>
                <a:ea typeface="+mn-ea"/>
                <a:cs typeface="+mn-cs"/>
              </a:rPr>
              <a:t>DEV</a:t>
            </a:r>
          </a:p>
        </p:txBody>
      </p:sp>
      <p:sp>
        <p:nvSpPr>
          <p:cNvPr id="78" name="TextBox 77"/>
          <p:cNvSpPr txBox="1"/>
          <p:nvPr/>
        </p:nvSpPr>
        <p:spPr>
          <a:xfrm>
            <a:off x="3427668" y="5186474"/>
            <a:ext cx="35477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grpSp>
        <p:nvGrpSpPr>
          <p:cNvPr id="132" name="CODE 3"/>
          <p:cNvGrpSpPr/>
          <p:nvPr/>
        </p:nvGrpSpPr>
        <p:grpSpPr>
          <a:xfrm>
            <a:off x="1548261" y="3086960"/>
            <a:ext cx="781048" cy="814079"/>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2" name="Group 81"/>
          <p:cNvGrpSpPr/>
          <p:nvPr/>
        </p:nvGrpSpPr>
        <p:grpSpPr>
          <a:xfrm>
            <a:off x="1331557" y="5293456"/>
            <a:ext cx="1939544" cy="1118733"/>
            <a:chOff x="511109" y="5814543"/>
            <a:chExt cx="1041729" cy="600871"/>
          </a:xfrm>
        </p:grpSpPr>
        <p:sp>
          <p:nvSpPr>
            <p:cNvPr id="85" name="Rectangle 154"/>
            <p:cNvSpPr>
              <a:spLocks noChangeArrowheads="1"/>
            </p:cNvSpPr>
            <p:nvPr/>
          </p:nvSpPr>
          <p:spPr bwMode="auto">
            <a:xfrm>
              <a:off x="635204" y="5814543"/>
              <a:ext cx="808238" cy="55188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88" name="TextBox 87"/>
          <p:cNvSpPr txBox="1"/>
          <p:nvPr/>
        </p:nvSpPr>
        <p:spPr>
          <a:xfrm>
            <a:off x="10178677" y="6574233"/>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521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par>
                          <p:cTn id="12" fill="hold">
                            <p:stCondLst>
                              <p:cond delay="185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childTnLst>
                          </p:cTn>
                        </p:par>
                        <p:par>
                          <p:cTn id="24" fill="hold">
                            <p:stCondLst>
                              <p:cond delay="0"/>
                            </p:stCondLst>
                            <p:childTnLst>
                              <p:par>
                                <p:cTn id="25" presetID="42" presetClass="path" presetSubtype="0" decel="100000" fill="hold" nodeType="afterEffect">
                                  <p:stCondLst>
                                    <p:cond delay="0"/>
                                  </p:stCondLst>
                                  <p:childTnLst>
                                    <p:animMotion origin="layout" path="M 1.51902E-6 -4.81616E-6 L 0.35627 -0.13073 " pathEditMode="relative" rAng="0" ptsTypes="AA">
                                      <p:cBhvr>
                                        <p:cTn id="26" dur="2000" fill="hold"/>
                                        <p:tgtEl>
                                          <p:spTgt spid="112"/>
                                        </p:tgtEl>
                                        <p:attrNameLst>
                                          <p:attrName>ppt_x</p:attrName>
                                          <p:attrName>ppt_y</p:attrName>
                                        </p:attrNameLst>
                                      </p:cBhvr>
                                      <p:rCtr x="17807" y="-6537"/>
                                    </p:animMotion>
                                  </p:childTnLst>
                                </p:cTn>
                              </p:par>
                              <p:par>
                                <p:cTn id="27" presetID="42" presetClass="path" presetSubtype="0" decel="100000" fill="hold" nodeType="withEffect">
                                  <p:stCondLst>
                                    <p:cond delay="0"/>
                                  </p:stCondLst>
                                  <p:childTnLst>
                                    <p:animMotion origin="layout" path="M 9.24177E-7 -4.81616E-6 L 0.35576 0.11371 " pathEditMode="relative" rAng="0" ptsTypes="AA">
                                      <p:cBhvr>
                                        <p:cTn id="28" dur="2000" fill="hold"/>
                                        <p:tgtEl>
                                          <p:spTgt spid="102"/>
                                        </p:tgtEl>
                                        <p:attrNameLst>
                                          <p:attrName>ppt_x</p:attrName>
                                          <p:attrName>ppt_y</p:attrName>
                                        </p:attrNameLst>
                                      </p:cBhvr>
                                      <p:rCtr x="17781" y="5674"/>
                                    </p:animMotion>
                                  </p:childTnLst>
                                </p:cTn>
                              </p:par>
                              <p:par>
                                <p:cTn id="29" presetID="42" presetClass="path" presetSubtype="0" decel="100000" fill="hold" nodeType="withEffect">
                                  <p:stCondLst>
                                    <p:cond delay="0"/>
                                  </p:stCondLst>
                                  <p:childTnLst>
                                    <p:animMotion origin="layout" path="M 9.24177E-7 -4.81616E-6 L 0.35678 0.36065 " pathEditMode="relative" rAng="0" ptsTypes="AA">
                                      <p:cBhvr>
                                        <p:cTn id="30" dur="2000" fill="hold"/>
                                        <p:tgtEl>
                                          <p:spTgt spid="91"/>
                                        </p:tgtEl>
                                        <p:attrNameLst>
                                          <p:attrName>ppt_x</p:attrName>
                                          <p:attrName>ppt_y</p:attrName>
                                        </p:attrNameLst>
                                      </p:cBhvr>
                                      <p:rCtr x="17833" y="18021"/>
                                    </p:animMotion>
                                  </p:childTnLst>
                                </p:cTn>
                              </p:par>
                            </p:childTnLst>
                          </p:cTn>
                        </p:par>
                        <p:par>
                          <p:cTn id="31" fill="hold">
                            <p:stCondLst>
                              <p:cond delay="2000"/>
                            </p:stCondLst>
                            <p:childTnLst>
                              <p:par>
                                <p:cTn id="32" presetID="10" presetClass="exit" presetSubtype="0" fill="hold" nodeType="afterEffect">
                                  <p:stCondLst>
                                    <p:cond delay="500"/>
                                  </p:stCondLst>
                                  <p:childTnLst>
                                    <p:animEffect transition="out" filter="fade">
                                      <p:cBhvr>
                                        <p:cTn id="33" dur="650"/>
                                        <p:tgtEl>
                                          <p:spTgt spid="112"/>
                                        </p:tgtEl>
                                      </p:cBhvr>
                                    </p:animEffect>
                                    <p:set>
                                      <p:cBhvr>
                                        <p:cTn id="34" dur="1" fill="hold">
                                          <p:stCondLst>
                                            <p:cond delay="649"/>
                                          </p:stCondLst>
                                        </p:cTn>
                                        <p:tgtEl>
                                          <p:spTgt spid="112"/>
                                        </p:tgtEl>
                                        <p:attrNameLst>
                                          <p:attrName>style.visibility</p:attrName>
                                        </p:attrNameLst>
                                      </p:cBhvr>
                                      <p:to>
                                        <p:strVal val="hidden"/>
                                      </p:to>
                                    </p:set>
                                  </p:childTnLst>
                                </p:cTn>
                              </p:par>
                            </p:childTnLst>
                          </p:cTn>
                        </p:par>
                        <p:par>
                          <p:cTn id="35" fill="hold">
                            <p:stCondLst>
                              <p:cond delay="3150"/>
                            </p:stCondLst>
                            <p:childTnLst>
                              <p:par>
                                <p:cTn id="36" presetID="10" presetClass="entr" presetSubtype="0" fill="hold" grpId="0"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650"/>
                                        <p:tgtEl>
                                          <p:spTgt spid="122"/>
                                        </p:tgtEl>
                                      </p:cBhvr>
                                    </p:animEffect>
                                  </p:childTnLst>
                                </p:cTn>
                              </p:par>
                            </p:childTnLst>
                          </p:cTn>
                        </p:par>
                        <p:par>
                          <p:cTn id="39" fill="hold">
                            <p:stCondLst>
                              <p:cond delay="3800"/>
                            </p:stCondLst>
                            <p:childTnLst>
                              <p:par>
                                <p:cTn id="40" presetID="10" presetClass="exit" presetSubtype="0" fill="hold" nodeType="afterEffect">
                                  <p:stCondLst>
                                    <p:cond delay="300"/>
                                  </p:stCondLst>
                                  <p:childTnLst>
                                    <p:animEffect transition="out" filter="fade">
                                      <p:cBhvr>
                                        <p:cTn id="41" dur="650"/>
                                        <p:tgtEl>
                                          <p:spTgt spid="102"/>
                                        </p:tgtEl>
                                      </p:cBhvr>
                                    </p:animEffect>
                                    <p:set>
                                      <p:cBhvr>
                                        <p:cTn id="42" dur="1" fill="hold">
                                          <p:stCondLst>
                                            <p:cond delay="649"/>
                                          </p:stCondLst>
                                        </p:cTn>
                                        <p:tgtEl>
                                          <p:spTgt spid="102"/>
                                        </p:tgtEl>
                                        <p:attrNameLst>
                                          <p:attrName>style.visibility</p:attrName>
                                        </p:attrNameLst>
                                      </p:cBhvr>
                                      <p:to>
                                        <p:strVal val="hidden"/>
                                      </p:to>
                                    </p:se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650"/>
                                        <p:tgtEl>
                                          <p:spTgt spid="123"/>
                                        </p:tgtEl>
                                      </p:cBhvr>
                                    </p:animEffect>
                                  </p:childTnLst>
                                </p:cTn>
                              </p:par>
                            </p:childTnLst>
                          </p:cTn>
                        </p:par>
                        <p:par>
                          <p:cTn id="47" fill="hold">
                            <p:stCondLst>
                              <p:cond delay="5400"/>
                            </p:stCondLst>
                            <p:childTnLst>
                              <p:par>
                                <p:cTn id="48" presetID="10" presetClass="exit" presetSubtype="0" fill="hold" nodeType="afterEffect">
                                  <p:stCondLst>
                                    <p:cond delay="300"/>
                                  </p:stCondLst>
                                  <p:childTnLst>
                                    <p:animEffect transition="out" filter="fade">
                                      <p:cBhvr>
                                        <p:cTn id="49" dur="650"/>
                                        <p:tgtEl>
                                          <p:spTgt spid="91"/>
                                        </p:tgtEl>
                                      </p:cBhvr>
                                    </p:animEffect>
                                    <p:set>
                                      <p:cBhvr>
                                        <p:cTn id="50" dur="1" fill="hold">
                                          <p:stCondLst>
                                            <p:cond delay="649"/>
                                          </p:stCondLst>
                                        </p:cTn>
                                        <p:tgtEl>
                                          <p:spTgt spid="91"/>
                                        </p:tgtEl>
                                        <p:attrNameLst>
                                          <p:attrName>style.visibility</p:attrName>
                                        </p:attrNameLst>
                                      </p:cBhvr>
                                      <p:to>
                                        <p:strVal val="hidden"/>
                                      </p:to>
                                    </p:set>
                                  </p:childTnLst>
                                </p:cTn>
                              </p:par>
                            </p:childTnLst>
                          </p:cTn>
                        </p:par>
                        <p:par>
                          <p:cTn id="51" fill="hold">
                            <p:stCondLst>
                              <p:cond delay="6350"/>
                            </p:stCondLst>
                            <p:childTnLst>
                              <p:par>
                                <p:cTn id="52" presetID="10" presetClass="entr" presetSubtype="0"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65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Source</a:t>
            </a:r>
          </a:p>
        </p:txBody>
      </p:sp>
      <p:sp>
        <p:nvSpPr>
          <p:cNvPr id="7" name="Rounded Rectangle 6"/>
          <p:cNvSpPr/>
          <p:nvPr/>
        </p:nvSpPr>
        <p:spPr bwMode="auto">
          <a:xfrm>
            <a:off x="4712765"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Build</a:t>
            </a:r>
          </a:p>
        </p:txBody>
      </p:sp>
      <p:sp>
        <p:nvSpPr>
          <p:cNvPr id="2" name="Title 1"/>
          <p:cNvSpPr>
            <a:spLocks noGrp="1"/>
          </p:cNvSpPr>
          <p:nvPr>
            <p:ph type="title"/>
          </p:nvPr>
        </p:nvSpPr>
        <p:spPr/>
        <p:txBody>
          <a:bodyPr/>
          <a:lstStyle/>
          <a:p>
            <a:r>
              <a:rPr lang="en-US" dirty="0"/>
              <a:t>Continuous Integration</a:t>
            </a:r>
          </a:p>
        </p:txBody>
      </p:sp>
      <p:sp>
        <p:nvSpPr>
          <p:cNvPr id="37" name="TextBox 36"/>
          <p:cNvSpPr txBox="1"/>
          <p:nvPr/>
        </p:nvSpPr>
        <p:spPr>
          <a:xfrm>
            <a:off x="7898425" y="1877509"/>
            <a:ext cx="3447758" cy="229172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effectLst/>
                <a:uLnTx/>
                <a:uFillTx/>
                <a:latin typeface="Segoe UI Light"/>
                <a:ea typeface="+mn-ea"/>
                <a:cs typeface="+mn-cs"/>
              </a:rPr>
              <a:t>Value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Accelerate Delivery</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Repeatability </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Optimized Resources</a:t>
            </a:r>
          </a:p>
        </p:txBody>
      </p:sp>
      <p:sp>
        <p:nvSpPr>
          <p:cNvPr id="38" name="TextBox 37"/>
          <p:cNvSpPr txBox="1"/>
          <p:nvPr/>
        </p:nvSpPr>
        <p:spPr>
          <a:xfrm>
            <a:off x="7898425" y="4268565"/>
            <a:ext cx="3678805" cy="229172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effectLst/>
                <a:uLnTx/>
                <a:uFillTx/>
                <a:latin typeface="Segoe UI Light"/>
                <a:ea typeface="+mn-ea"/>
                <a:cs typeface="+mn-cs"/>
              </a:rPr>
              <a:t>Measure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More frequent releases</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MTTR</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MTTD</a:t>
            </a:r>
          </a:p>
        </p:txBody>
      </p:sp>
      <p:cxnSp>
        <p:nvCxnSpPr>
          <p:cNvPr id="11" name="Straight Connector 10"/>
          <p:cNvCxnSpPr/>
          <p:nvPr/>
        </p:nvCxnSpPr>
        <p:spPr>
          <a:xfrm>
            <a:off x="188097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23306" y="5293710"/>
            <a:ext cx="1939818" cy="1118892"/>
            <a:chOff x="940119" y="5293964"/>
            <a:chExt cx="1940093" cy="1119051"/>
          </a:xfrm>
        </p:grpSpPr>
        <p:sp>
          <p:nvSpPr>
            <p:cNvPr id="132"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0"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270673"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ccepted DEV"/>
          <p:cNvGrpSpPr/>
          <p:nvPr/>
        </p:nvGrpSpPr>
        <p:grpSpPr>
          <a:xfrm>
            <a:off x="5991027" y="2697925"/>
            <a:ext cx="456787" cy="456787"/>
            <a:chOff x="4382751" y="3909289"/>
            <a:chExt cx="456852" cy="456852"/>
          </a:xfrm>
        </p:grpSpPr>
        <p:sp>
          <p:nvSpPr>
            <p:cNvPr id="152" name="Accepted"/>
            <p:cNvSpPr/>
            <p:nvPr/>
          </p:nvSpPr>
          <p:spPr bwMode="auto">
            <a:xfrm>
              <a:off x="4382751" y="3909289"/>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Rounded Rectangle 29"/>
          <p:cNvSpPr/>
          <p:nvPr/>
        </p:nvSpPr>
        <p:spPr bwMode="auto">
          <a:xfrm>
            <a:off x="4712765" y="4088754"/>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Test</a:t>
            </a:r>
          </a:p>
        </p:txBody>
      </p:sp>
      <p:pic>
        <p:nvPicPr>
          <p:cNvPr id="168"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508" y="4828904"/>
            <a:ext cx="621617" cy="633805"/>
          </a:xfrm>
          <a:prstGeom prst="rect">
            <a:avLst/>
          </a:prstGeom>
        </p:spPr>
      </p:pic>
      <p:cxnSp>
        <p:nvCxnSpPr>
          <p:cNvPr id="31" name="Straight Arrow Connector 30"/>
          <p:cNvCxnSpPr>
            <a:endCxn id="7" idx="1"/>
          </p:cNvCxnSpPr>
          <p:nvPr/>
        </p:nvCxnSpPr>
        <p:spPr>
          <a:xfrm>
            <a:off x="3231531" y="2656205"/>
            <a:ext cx="1481234"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866004" y="3308298"/>
            <a:ext cx="0" cy="822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714914" y="3308298"/>
            <a:ext cx="0" cy="82296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090230" y="5550508"/>
            <a:ext cx="434335" cy="450589"/>
            <a:chOff x="1707792" y="5550508"/>
            <a:chExt cx="434335" cy="450589"/>
          </a:xfrm>
        </p:grpSpPr>
        <p:grpSp>
          <p:nvGrpSpPr>
            <p:cNvPr id="26" name="Group 25"/>
            <p:cNvGrpSpPr/>
            <p:nvPr/>
          </p:nvGrpSpPr>
          <p:grpSpPr>
            <a:xfrm>
              <a:off x="1707792" y="5550508"/>
              <a:ext cx="433342" cy="450589"/>
              <a:chOff x="652595" y="2571201"/>
              <a:chExt cx="609169" cy="633414"/>
            </a:xfrm>
          </p:grpSpPr>
          <p:sp>
            <p:nvSpPr>
              <p:cNvPr id="27"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grpSp>
        <p:nvGrpSpPr>
          <p:cNvPr id="36" name="Group 35"/>
          <p:cNvGrpSpPr/>
          <p:nvPr/>
        </p:nvGrpSpPr>
        <p:grpSpPr>
          <a:xfrm>
            <a:off x="3426917" y="4804367"/>
            <a:ext cx="328185" cy="113257"/>
            <a:chOff x="8334103" y="3143135"/>
            <a:chExt cx="582929" cy="201169"/>
          </a:xfrm>
        </p:grpSpPr>
        <p:pic>
          <p:nvPicPr>
            <p:cNvPr id="40" name="Picture 39"/>
            <p:cNvPicPr>
              <a:picLocks/>
            </p:cNvPicPr>
            <p:nvPr/>
          </p:nvPicPr>
          <p:blipFill>
            <a:blip r:embed="rId6"/>
            <a:stretch>
              <a:fillRect/>
            </a:stretch>
          </p:blipFill>
          <p:spPr>
            <a:xfrm>
              <a:off x="8334103" y="3143135"/>
              <a:ext cx="186403" cy="201169"/>
            </a:xfrm>
            <a:prstGeom prst="rect">
              <a:avLst/>
            </a:prstGeom>
          </p:spPr>
        </p:pic>
        <p:pic>
          <p:nvPicPr>
            <p:cNvPr id="41" name="Picture 40"/>
            <p:cNvPicPr>
              <a:picLocks/>
            </p:cNvPicPr>
            <p:nvPr/>
          </p:nvPicPr>
          <p:blipFill>
            <a:blip r:embed="rId6"/>
            <a:stretch>
              <a:fillRect/>
            </a:stretch>
          </p:blipFill>
          <p:spPr>
            <a:xfrm flipH="1">
              <a:off x="8734152" y="3143135"/>
              <a:ext cx="182880" cy="201169"/>
            </a:xfrm>
            <a:prstGeom prst="rect">
              <a:avLst/>
            </a:prstGeom>
          </p:spPr>
        </p:pic>
      </p:grpSp>
      <p:sp>
        <p:nvSpPr>
          <p:cNvPr id="129" name="TextBox 128"/>
          <p:cNvSpPr txBox="1"/>
          <p:nvPr/>
        </p:nvSpPr>
        <p:spPr>
          <a:xfrm>
            <a:off x="890793" y="5186474"/>
            <a:ext cx="35732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505050">
                        <a:lumMod val="50000"/>
                      </a:srgbClr>
                    </a:gs>
                    <a:gs pos="74000">
                      <a:srgbClr val="505050">
                        <a:lumMod val="50000"/>
                      </a:srgbClr>
                    </a:gs>
                  </a:gsLst>
                  <a:lin ang="5400000" scaled="0"/>
                </a:gradFill>
                <a:effectLst/>
                <a:uLnTx/>
                <a:uFillTx/>
                <a:latin typeface="Segoe UI"/>
                <a:ea typeface="+mn-ea"/>
                <a:cs typeface="+mn-cs"/>
              </a:rPr>
              <a:t>DEV</a:t>
            </a:r>
          </a:p>
        </p:txBody>
      </p:sp>
      <p:sp>
        <p:nvSpPr>
          <p:cNvPr id="130" name="TextBox 129"/>
          <p:cNvSpPr txBox="1"/>
          <p:nvPr/>
        </p:nvSpPr>
        <p:spPr>
          <a:xfrm>
            <a:off x="3427668" y="5186474"/>
            <a:ext cx="35477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9133" y="4460830"/>
            <a:ext cx="1095894" cy="2151343"/>
          </a:xfrm>
          <a:prstGeom prst="rect">
            <a:avLst/>
          </a:prstGeom>
        </p:spPr>
      </p:pic>
      <p:sp>
        <p:nvSpPr>
          <p:cNvPr id="58" name="TextBox 57"/>
          <p:cNvSpPr txBox="1"/>
          <p:nvPr/>
        </p:nvSpPr>
        <p:spPr>
          <a:xfrm>
            <a:off x="3448179" y="5224414"/>
            <a:ext cx="35477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5" name="TextBox 34"/>
          <p:cNvSpPr txBox="1"/>
          <p:nvPr/>
        </p:nvSpPr>
        <p:spPr>
          <a:xfrm>
            <a:off x="10178677" y="6530465"/>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873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childTnLst>
                          </p:cTn>
                        </p:par>
                        <p:par>
                          <p:cTn id="15" fill="hold">
                            <p:stCondLst>
                              <p:cond delay="1500"/>
                            </p:stCondLst>
                            <p:childTnLst>
                              <p:par>
                                <p:cTn id="16" presetID="64" presetClass="path" presetSubtype="0" decel="100000" fill="hold" nodeType="afterEffect">
                                  <p:stCondLst>
                                    <p:cond delay="500"/>
                                  </p:stCondLst>
                                  <p:childTnLst>
                                    <p:animMotion origin="layout" path="M -3.57672E-6 -2.23786E-6 L -0.03625 -0.44598 " pathEditMode="relative" rAng="0" ptsTypes="AA">
                                      <p:cBhvr>
                                        <p:cTn id="17" dur="1000" fill="hold"/>
                                        <p:tgtEl>
                                          <p:spTgt spid="9"/>
                                        </p:tgtEl>
                                        <p:attrNameLst>
                                          <p:attrName>ppt_x</p:attrName>
                                          <p:attrName>ppt_y</p:attrName>
                                        </p:attrNameLst>
                                      </p:cBhvr>
                                      <p:rCtr x="-1813" y="-22310"/>
                                    </p:animMotion>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10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500"/>
                                        <p:tgtEl>
                                          <p:spTgt spid="168"/>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1000"/>
                                        <p:tgtEl>
                                          <p:spTgt spid="33"/>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7" grpId="0" animBg="1"/>
      <p:bldP spid="37" grpId="0"/>
      <p:bldP spid="38"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038668" y="1599422"/>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DEV</a:t>
            </a:r>
          </a:p>
        </p:txBody>
      </p:sp>
      <p:cxnSp>
        <p:nvCxnSpPr>
          <p:cNvPr id="11" name="Straight Connector 10"/>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31557" y="5293456"/>
            <a:ext cx="1939544" cy="1118733"/>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SOURCE REPO</a:t>
            </a:r>
          </a:p>
        </p:txBody>
      </p:sp>
      <p:sp>
        <p:nvSpPr>
          <p:cNvPr id="2" name="Title 1"/>
          <p:cNvSpPr>
            <a:spLocks noGrp="1"/>
          </p:cNvSpPr>
          <p:nvPr>
            <p:ph type="title"/>
          </p:nvPr>
        </p:nvSpPr>
        <p:spPr/>
        <p:txBody>
          <a:bodyPr/>
          <a:lstStyle/>
          <a:p>
            <a:r>
              <a:rPr lang="en-US" dirty="0">
                <a:gradFill>
                  <a:gsLst>
                    <a:gs pos="0">
                      <a:schemeClr val="tx2"/>
                    </a:gs>
                    <a:gs pos="100000">
                      <a:schemeClr val="tx2"/>
                    </a:gs>
                  </a:gsLst>
                  <a:lin ang="5400000" scaled="1"/>
                </a:gradFill>
              </a:rPr>
              <a:t>Continuous Delivery</a:t>
            </a:r>
          </a:p>
        </p:txBody>
      </p:sp>
      <p:sp>
        <p:nvSpPr>
          <p:cNvPr id="37" name="TextBox 36"/>
          <p:cNvSpPr txBox="1"/>
          <p:nvPr/>
        </p:nvSpPr>
        <p:spPr>
          <a:xfrm>
            <a:off x="7898187" y="1877740"/>
            <a:ext cx="3447269" cy="1795497"/>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1198"/>
              </a:spcAft>
              <a:buClrTx/>
              <a:buSzPct val="90000"/>
              <a:buFontTx/>
              <a:buNone/>
              <a:tabLst/>
              <a:defRPr/>
            </a:pPr>
            <a:r>
              <a:rPr kumimoji="0" lang="en-US" sz="3598" b="0" i="0" u="none" strike="noStrike" kern="1200" cap="none" spc="0" normalizeH="0" baseline="0" noProof="0" dirty="0">
                <a:ln>
                  <a:noFill/>
                </a:ln>
                <a:effectLst/>
                <a:uLnTx/>
                <a:uFillTx/>
                <a:latin typeface="Segoe UI Light"/>
                <a:ea typeface="+mn-ea"/>
                <a:cs typeface="+mn-cs"/>
              </a:rPr>
              <a:t>Value</a:t>
            </a:r>
          </a:p>
          <a:p>
            <a:pPr marL="290401" marR="0" lvl="0" indent="-290401" algn="l" defTabSz="932384" rtl="0" eaLnBrk="1" fontAlgn="auto" latinLnBrk="0" hangingPunct="1">
              <a:lnSpc>
                <a:spcPct val="90000"/>
              </a:lnSpc>
              <a:spcBef>
                <a:spcPts val="0"/>
              </a:spcBef>
              <a:spcAft>
                <a:spcPts val="1198"/>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Optimized Resources</a:t>
            </a:r>
          </a:p>
          <a:p>
            <a:pPr marL="290401" marR="0" lvl="0" indent="-290401" algn="l" defTabSz="932384" rtl="0" eaLnBrk="1" fontAlgn="auto" latinLnBrk="0" hangingPunct="1">
              <a:lnSpc>
                <a:spcPct val="90000"/>
              </a:lnSpc>
              <a:spcBef>
                <a:spcPts val="0"/>
              </a:spcBef>
              <a:spcAft>
                <a:spcPts val="1198"/>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Accelerate Delivery</a:t>
            </a:r>
          </a:p>
        </p:txBody>
      </p:sp>
      <p:sp>
        <p:nvSpPr>
          <p:cNvPr id="38" name="TextBox 37"/>
          <p:cNvSpPr txBox="1"/>
          <p:nvPr/>
        </p:nvSpPr>
        <p:spPr>
          <a:xfrm>
            <a:off x="7898188" y="3887050"/>
            <a:ext cx="2943525" cy="2291395"/>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1198"/>
              </a:spcAft>
              <a:buClrTx/>
              <a:buSzPct val="90000"/>
              <a:buFontTx/>
              <a:buNone/>
              <a:tabLst/>
              <a:defRPr/>
            </a:pPr>
            <a:r>
              <a:rPr kumimoji="0" lang="en-US" sz="3598" b="0" i="0" u="none" strike="noStrike" kern="1200" cap="none" spc="0" normalizeH="0" baseline="0" noProof="0" dirty="0">
                <a:ln>
                  <a:noFill/>
                </a:ln>
                <a:effectLst/>
                <a:uLnTx/>
                <a:uFillTx/>
                <a:latin typeface="Segoe UI Light"/>
                <a:ea typeface="+mn-ea"/>
                <a:cs typeface="+mn-cs"/>
              </a:rPr>
              <a:t>Measure</a:t>
            </a:r>
          </a:p>
          <a:p>
            <a:pPr marL="290401" marR="0" lvl="0" indent="-290401" algn="l" defTabSz="932384" rtl="0" eaLnBrk="1" fontAlgn="auto" latinLnBrk="0" hangingPunct="1">
              <a:lnSpc>
                <a:spcPct val="90000"/>
              </a:lnSpc>
              <a:spcBef>
                <a:spcPts val="0"/>
              </a:spcBef>
              <a:spcAft>
                <a:spcPts val="1198"/>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Deployment Rate</a:t>
            </a:r>
          </a:p>
          <a:p>
            <a:pPr marL="290401" marR="0" lvl="0" indent="-290401" algn="l" defTabSz="932384" rtl="0" eaLnBrk="1" fontAlgn="auto" latinLnBrk="0" hangingPunct="1">
              <a:lnSpc>
                <a:spcPct val="90000"/>
              </a:lnSpc>
              <a:spcBef>
                <a:spcPts val="0"/>
              </a:spcBef>
              <a:spcAft>
                <a:spcPts val="1198"/>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MTTR</a:t>
            </a:r>
          </a:p>
          <a:p>
            <a:pPr marL="290401" marR="0" lvl="0" indent="-290401" algn="l" defTabSz="932384" rtl="0" eaLnBrk="1" fontAlgn="auto" latinLnBrk="0" hangingPunct="1">
              <a:lnSpc>
                <a:spcPct val="90000"/>
              </a:lnSpc>
              <a:spcBef>
                <a:spcPts val="0"/>
              </a:spcBef>
              <a:spcAft>
                <a:spcPts val="1198"/>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Availability</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CODE1"/>
          <p:cNvGrpSpPr/>
          <p:nvPr/>
        </p:nvGrpSpPr>
        <p:grpSpPr>
          <a:xfrm>
            <a:off x="2086805" y="5544790"/>
            <a:ext cx="538129" cy="560885"/>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9" name="Rounded Rectangle 78"/>
          <p:cNvSpPr/>
          <p:nvPr/>
        </p:nvSpPr>
        <p:spPr bwMode="auto">
          <a:xfrm>
            <a:off x="5038668" y="3313575"/>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STAGE</a:t>
            </a:r>
          </a:p>
        </p:txBody>
      </p:sp>
      <p:sp>
        <p:nvSpPr>
          <p:cNvPr id="80" name="Rounded Rectangle 79"/>
          <p:cNvSpPr/>
          <p:nvPr/>
        </p:nvSpPr>
        <p:spPr bwMode="auto">
          <a:xfrm>
            <a:off x="5038668" y="502772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PRODUCTION</a:t>
            </a:r>
          </a:p>
        </p:txBody>
      </p:sp>
      <p:sp>
        <p:nvSpPr>
          <p:cNvPr id="122" name="APP 1"/>
          <p:cNvSpPr>
            <a:spLocks noEditPoints="1"/>
          </p:cNvSpPr>
          <p:nvPr/>
        </p:nvSpPr>
        <p:spPr bwMode="auto">
          <a:xfrm>
            <a:off x="6352796" y="2165911"/>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1383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APP 2"/>
          <p:cNvSpPr>
            <a:spLocks noEditPoints="1"/>
          </p:cNvSpPr>
          <p:nvPr/>
        </p:nvSpPr>
        <p:spPr bwMode="auto">
          <a:xfrm>
            <a:off x="6352796" y="3871853"/>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1383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APP 3"/>
          <p:cNvSpPr>
            <a:spLocks noEditPoints="1"/>
          </p:cNvSpPr>
          <p:nvPr/>
        </p:nvSpPr>
        <p:spPr bwMode="auto">
          <a:xfrm>
            <a:off x="6352796" y="5593065"/>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1383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7" name="CODE 2" descr="Down:  CODE 2"/>
          <p:cNvGrpSpPr/>
          <p:nvPr/>
        </p:nvGrpSpPr>
        <p:grpSpPr>
          <a:xfrm>
            <a:off x="5445462" y="2270671"/>
            <a:ext cx="538129" cy="560885"/>
            <a:chOff x="2328300" y="3506767"/>
            <a:chExt cx="551703" cy="575034"/>
          </a:xfrm>
        </p:grpSpPr>
        <p:sp>
          <p:nvSpPr>
            <p:cNvPr id="13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oup 138"/>
            <p:cNvGrpSpPr/>
            <p:nvPr/>
          </p:nvGrpSpPr>
          <p:grpSpPr>
            <a:xfrm>
              <a:off x="2328300" y="3506767"/>
              <a:ext cx="551703" cy="575034"/>
              <a:chOff x="3937001" y="4448175"/>
              <a:chExt cx="638175" cy="665163"/>
            </a:xfrm>
          </p:grpSpPr>
          <p:grpSp>
            <p:nvGrpSpPr>
              <p:cNvPr id="140" name="Group 10"/>
              <p:cNvGrpSpPr>
                <a:grpSpLocks noChangeAspect="1"/>
              </p:cNvGrpSpPr>
              <p:nvPr/>
            </p:nvGrpSpPr>
            <p:grpSpPr bwMode="auto">
              <a:xfrm>
                <a:off x="3937001" y="4448175"/>
                <a:ext cx="638175" cy="665163"/>
                <a:chOff x="2480" y="2802"/>
                <a:chExt cx="402" cy="419"/>
              </a:xfrm>
            </p:grpSpPr>
            <p:sp>
              <p:nvSpPr>
                <p:cNvPr id="14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p:cNvGrpSpPr/>
              <p:nvPr/>
            </p:nvGrpSpPr>
            <p:grpSpPr>
              <a:xfrm>
                <a:off x="4120302" y="4618868"/>
                <a:ext cx="293550" cy="349134"/>
                <a:chOff x="4662074" y="4335997"/>
                <a:chExt cx="234105" cy="278433"/>
              </a:xfrm>
            </p:grpSpPr>
            <p:sp>
              <p:nvSpPr>
                <p:cNvPr id="14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47" name="CODE 2" descr="Down:  CODE 2"/>
          <p:cNvGrpSpPr/>
          <p:nvPr/>
        </p:nvGrpSpPr>
        <p:grpSpPr>
          <a:xfrm>
            <a:off x="5445462" y="4018037"/>
            <a:ext cx="538129" cy="560885"/>
            <a:chOff x="2328300" y="3506767"/>
            <a:chExt cx="551703" cy="575034"/>
          </a:xfrm>
        </p:grpSpPr>
        <p:sp>
          <p:nvSpPr>
            <p:cNvPr id="14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49" name="Group 148"/>
            <p:cNvGrpSpPr/>
            <p:nvPr/>
          </p:nvGrpSpPr>
          <p:grpSpPr>
            <a:xfrm>
              <a:off x="2328300" y="3506767"/>
              <a:ext cx="551703" cy="575034"/>
              <a:chOff x="3937001" y="4448175"/>
              <a:chExt cx="638175" cy="665163"/>
            </a:xfrm>
          </p:grpSpPr>
          <p:grpSp>
            <p:nvGrpSpPr>
              <p:cNvPr id="150" name="Group 10"/>
              <p:cNvGrpSpPr>
                <a:grpSpLocks noChangeAspect="1"/>
              </p:cNvGrpSpPr>
              <p:nvPr/>
            </p:nvGrpSpPr>
            <p:grpSpPr bwMode="auto">
              <a:xfrm>
                <a:off x="3937001" y="4448175"/>
                <a:ext cx="638175" cy="665163"/>
                <a:chOff x="2480" y="2802"/>
                <a:chExt cx="402" cy="419"/>
              </a:xfrm>
            </p:grpSpPr>
            <p:sp>
              <p:nvSpPr>
                <p:cNvPr id="15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1" name="Group 150"/>
              <p:cNvGrpSpPr/>
              <p:nvPr/>
            </p:nvGrpSpPr>
            <p:grpSpPr>
              <a:xfrm>
                <a:off x="4120302" y="4618868"/>
                <a:ext cx="293550" cy="349134"/>
                <a:chOff x="4662074" y="4335997"/>
                <a:chExt cx="234105" cy="278433"/>
              </a:xfrm>
            </p:grpSpPr>
            <p:sp>
              <p:nvSpPr>
                <p:cNvPr id="15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27" name="CODE 2" descr="Down:  Group 65"/>
          <p:cNvGrpSpPr/>
          <p:nvPr/>
        </p:nvGrpSpPr>
        <p:grpSpPr>
          <a:xfrm>
            <a:off x="1636504" y="2280180"/>
            <a:ext cx="538129" cy="560885"/>
            <a:chOff x="2328300" y="3506767"/>
            <a:chExt cx="551703" cy="575034"/>
          </a:xfrm>
        </p:grpSpPr>
        <p:sp>
          <p:nvSpPr>
            <p:cNvPr id="12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29" name="Group 128"/>
            <p:cNvGrpSpPr/>
            <p:nvPr/>
          </p:nvGrpSpPr>
          <p:grpSpPr>
            <a:xfrm>
              <a:off x="2328300" y="3506767"/>
              <a:ext cx="551703" cy="575034"/>
              <a:chOff x="3937001" y="4448175"/>
              <a:chExt cx="638175" cy="665163"/>
            </a:xfrm>
          </p:grpSpPr>
          <p:grpSp>
            <p:nvGrpSpPr>
              <p:cNvPr id="130" name="Group 10"/>
              <p:cNvGrpSpPr>
                <a:grpSpLocks noChangeAspect="1"/>
              </p:cNvGrpSpPr>
              <p:nvPr/>
            </p:nvGrpSpPr>
            <p:grpSpPr bwMode="auto">
              <a:xfrm>
                <a:off x="3937001" y="4448175"/>
                <a:ext cx="638175" cy="665163"/>
                <a:chOff x="2480" y="2802"/>
                <a:chExt cx="402" cy="419"/>
              </a:xfrm>
            </p:grpSpPr>
            <p:sp>
              <p:nvSpPr>
                <p:cNvPr id="13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oup 130"/>
              <p:cNvGrpSpPr/>
              <p:nvPr/>
            </p:nvGrpSpPr>
            <p:grpSpPr>
              <a:xfrm>
                <a:off x="4120302" y="4618868"/>
                <a:ext cx="293550" cy="349134"/>
                <a:chOff x="4662074" y="4335997"/>
                <a:chExt cx="234105" cy="278433"/>
              </a:xfrm>
            </p:grpSpPr>
            <p:sp>
              <p:nvSpPr>
                <p:cNvPr id="1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6" name="AutoShape 3"/>
          <p:cNvSpPr>
            <a:spLocks noChangeAspect="1" noChangeArrowheads="1" noTextEdit="1"/>
          </p:cNvSpPr>
          <p:nvPr/>
        </p:nvSpPr>
        <p:spPr bwMode="auto">
          <a:xfrm>
            <a:off x="1545039" y="309880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622" y="4422890"/>
            <a:ext cx="1095894" cy="2151343"/>
          </a:xfrm>
          <a:prstGeom prst="rect">
            <a:avLst/>
          </a:prstGeom>
        </p:spPr>
      </p:pic>
      <p:sp>
        <p:nvSpPr>
          <p:cNvPr id="88" name="TextBox 87"/>
          <p:cNvSpPr txBox="1"/>
          <p:nvPr/>
        </p:nvSpPr>
        <p:spPr>
          <a:xfrm>
            <a:off x="890793" y="5186474"/>
            <a:ext cx="35732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505050">
                        <a:lumMod val="50000"/>
                      </a:srgbClr>
                    </a:gs>
                    <a:gs pos="74000">
                      <a:srgbClr val="505050">
                        <a:lumMod val="50000"/>
                      </a:srgbClr>
                    </a:gs>
                  </a:gsLst>
                  <a:lin ang="5400000" scaled="0"/>
                </a:gradFill>
                <a:effectLst/>
                <a:uLnTx/>
                <a:uFillTx/>
                <a:latin typeface="Segoe UI"/>
                <a:ea typeface="+mn-ea"/>
                <a:cs typeface="+mn-cs"/>
              </a:rPr>
              <a:t>DEV</a:t>
            </a:r>
          </a:p>
        </p:txBody>
      </p:sp>
      <p:sp>
        <p:nvSpPr>
          <p:cNvPr id="89" name="TextBox 88"/>
          <p:cNvSpPr txBox="1"/>
          <p:nvPr/>
        </p:nvSpPr>
        <p:spPr>
          <a:xfrm>
            <a:off x="3427668" y="5186474"/>
            <a:ext cx="35477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pic>
        <p:nvPicPr>
          <p:cNvPr id="90" name="Te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036" y="2536635"/>
            <a:ext cx="234260" cy="238853"/>
          </a:xfrm>
          <a:prstGeom prst="rect">
            <a:avLst/>
          </a:prstGeom>
        </p:spPr>
      </p:pic>
      <p:pic>
        <p:nvPicPr>
          <p:cNvPr id="97" name="Te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9669" y="4261369"/>
            <a:ext cx="234260" cy="238853"/>
          </a:xfrm>
          <a:prstGeom prst="rect">
            <a:avLst/>
          </a:prstGeom>
        </p:spPr>
      </p:pic>
      <p:grpSp>
        <p:nvGrpSpPr>
          <p:cNvPr id="85" name="Accepted DEV"/>
          <p:cNvGrpSpPr/>
          <p:nvPr/>
        </p:nvGrpSpPr>
        <p:grpSpPr>
          <a:xfrm>
            <a:off x="6645772" y="2447258"/>
            <a:ext cx="456787" cy="456787"/>
            <a:chOff x="4382751" y="3909289"/>
            <a:chExt cx="456852" cy="456852"/>
          </a:xfrm>
        </p:grpSpPr>
        <p:sp>
          <p:nvSpPr>
            <p:cNvPr id="86" name="Accepted"/>
            <p:cNvSpPr/>
            <p:nvPr/>
          </p:nvSpPr>
          <p:spPr bwMode="auto">
            <a:xfrm>
              <a:off x="4382751" y="3909289"/>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Te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082" y="6002388"/>
            <a:ext cx="234260" cy="238853"/>
          </a:xfrm>
          <a:prstGeom prst="rect">
            <a:avLst/>
          </a:prstGeom>
        </p:spPr>
      </p:pic>
      <p:grpSp>
        <p:nvGrpSpPr>
          <p:cNvPr id="91" name="Accepted DEV"/>
          <p:cNvGrpSpPr/>
          <p:nvPr/>
        </p:nvGrpSpPr>
        <p:grpSpPr>
          <a:xfrm>
            <a:off x="6654417" y="4161970"/>
            <a:ext cx="456787" cy="456787"/>
            <a:chOff x="4382751" y="3909289"/>
            <a:chExt cx="456852" cy="456852"/>
          </a:xfrm>
        </p:grpSpPr>
        <p:sp>
          <p:nvSpPr>
            <p:cNvPr id="92" name="Accepted"/>
            <p:cNvSpPr/>
            <p:nvPr/>
          </p:nvSpPr>
          <p:spPr bwMode="auto">
            <a:xfrm>
              <a:off x="4382751" y="3909289"/>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 name="Accepted DEV"/>
          <p:cNvGrpSpPr/>
          <p:nvPr/>
        </p:nvGrpSpPr>
        <p:grpSpPr>
          <a:xfrm>
            <a:off x="6654417" y="5893420"/>
            <a:ext cx="456787" cy="456787"/>
            <a:chOff x="4382751" y="3909289"/>
            <a:chExt cx="456852" cy="456852"/>
          </a:xfrm>
        </p:grpSpPr>
        <p:sp>
          <p:nvSpPr>
            <p:cNvPr id="95" name="Accepted"/>
            <p:cNvSpPr/>
            <p:nvPr/>
          </p:nvSpPr>
          <p:spPr bwMode="auto">
            <a:xfrm>
              <a:off x="4382751" y="3909289"/>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8" name="TextBox 77"/>
          <p:cNvSpPr txBox="1"/>
          <p:nvPr/>
        </p:nvSpPr>
        <p:spPr>
          <a:xfrm>
            <a:off x="10178677"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51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0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66"/>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127"/>
                                        </p:tgtEl>
                                        <p:attrNameLst>
                                          <p:attrName>ppt_x</p:attrName>
                                          <p:attrName>ppt_y</p:attrName>
                                        </p:attrNameLst>
                                      </p:cBhvr>
                                      <p:rCtr x="15318" y="-68"/>
                                    </p:animMotion>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par>
                          <p:cTn id="29" fill="hold">
                            <p:stCondLst>
                              <p:cond delay="3000"/>
                            </p:stCondLst>
                            <p:childTnLst>
                              <p:par>
                                <p:cTn id="30" presetID="42" presetClass="path" presetSubtype="0" decel="100000" fill="hold" nodeType="afterEffect">
                                  <p:stCondLst>
                                    <p:cond delay="300"/>
                                  </p:stCondLst>
                                  <p:childTnLst>
                                    <p:animMotion origin="layout" path="M 0.30636 -0.00136 L 0.30636 0.24853 " pathEditMode="relative" rAng="0" ptsTypes="AA">
                                      <p:cBhvr>
                                        <p:cTn id="31" dur="1000" fill="hold"/>
                                        <p:tgtEl>
                                          <p:spTgt spid="127"/>
                                        </p:tgtEl>
                                        <p:attrNameLst>
                                          <p:attrName>ppt_x</p:attrName>
                                          <p:attrName>ppt_y</p:attrName>
                                        </p:attrNameLst>
                                      </p:cBhvr>
                                      <p:rCtr x="0" y="12483"/>
                                    </p:animMotion>
                                  </p:childTnLst>
                                </p:cTn>
                              </p:par>
                            </p:childTnLst>
                          </p:cTn>
                        </p:par>
                        <p:par>
                          <p:cTn id="32" fill="hold">
                            <p:stCondLst>
                              <p:cond delay="4300"/>
                            </p:stCondLst>
                            <p:childTnLst>
                              <p:par>
                                <p:cTn id="33" presetID="10" presetClass="entr" presetSubtype="0"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par>
                          <p:cTn id="36" fill="hold">
                            <p:stCondLst>
                              <p:cond delay="5300"/>
                            </p:stCondLst>
                            <p:childTnLst>
                              <p:par>
                                <p:cTn id="37" presetID="10" presetClass="entr" presetSubtype="0" fill="hold"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800"/>
                            </p:stCondLst>
                            <p:childTnLst>
                              <p:par>
                                <p:cTn id="41" presetID="1" presetClass="entr" presetSubtype="0" fill="hold" nodeType="after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childTnLst>
                          </p:cTn>
                        </p:par>
                        <p:par>
                          <p:cTn id="43" fill="hold">
                            <p:stCondLst>
                              <p:cond delay="5800"/>
                            </p:stCondLst>
                            <p:childTnLst>
                              <p:par>
                                <p:cTn id="44" presetID="42" presetClass="path" presetSubtype="0" accel="50000" decel="50000" fill="hold" nodeType="afterEffect">
                                  <p:stCondLst>
                                    <p:cond delay="300"/>
                                  </p:stCondLst>
                                  <p:childTnLst>
                                    <p:animMotion origin="layout" path="M 0.30636 0.24853 L 0.30674 0.49092 " pathEditMode="relative" rAng="0" ptsTypes="AA">
                                      <p:cBhvr>
                                        <p:cTn id="45" dur="1000" fill="hold"/>
                                        <p:tgtEl>
                                          <p:spTgt spid="127"/>
                                        </p:tgtEl>
                                        <p:attrNameLst>
                                          <p:attrName>ppt_x</p:attrName>
                                          <p:attrName>ppt_y</p:attrName>
                                        </p:attrNameLst>
                                      </p:cBhvr>
                                      <p:rCtr x="13" y="12120"/>
                                    </p:animMotion>
                                  </p:childTnLst>
                                </p:cTn>
                              </p:par>
                            </p:childTnLst>
                          </p:cTn>
                        </p:par>
                        <p:par>
                          <p:cTn id="46" fill="hold">
                            <p:stCondLst>
                              <p:cond delay="7100"/>
                            </p:stCondLst>
                            <p:childTnLst>
                              <p:par>
                                <p:cTn id="47" presetID="10" presetClass="entr" presetSubtype="0" fill="hold" nodeType="after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500"/>
                                        <p:tgtEl>
                                          <p:spTgt spid="98"/>
                                        </p:tgtEl>
                                      </p:cBhvr>
                                    </p:animEffect>
                                  </p:childTnLst>
                                </p:cTn>
                              </p:par>
                            </p:childTnLst>
                          </p:cTn>
                        </p:par>
                        <p:par>
                          <p:cTn id="50" fill="hold">
                            <p:stCondLst>
                              <p:cond delay="76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a:t>
            </a:r>
            <a:endParaRPr lang="en-US" sz="1800" dirty="0"/>
          </a:p>
        </p:txBody>
      </p:sp>
      <p:graphicFrame>
        <p:nvGraphicFramePr>
          <p:cNvPr id="6" name="Table 2"/>
          <p:cNvGraphicFramePr>
            <a:graphicFrameLocks noGrp="1"/>
          </p:cNvGraphicFramePr>
          <p:nvPr>
            <p:extLst>
              <p:ext uri="{D42A27DB-BD31-4B8C-83A1-F6EECF244321}">
                <p14:modId xmlns:p14="http://schemas.microsoft.com/office/powerpoint/2010/main" val="2710301697"/>
              </p:ext>
            </p:extLst>
          </p:nvPr>
        </p:nvGraphicFramePr>
        <p:xfrm>
          <a:off x="275482" y="1760168"/>
          <a:ext cx="11887880" cy="4274002"/>
        </p:xfrm>
        <a:graphic>
          <a:graphicData uri="http://schemas.openxmlformats.org/drawingml/2006/table">
            <a:tbl>
              <a:tblPr firstRow="1" bandRow="1">
                <a:tableStyleId>{F2DE63D5-997A-4646-A377-4702673A728D}</a:tableStyleId>
              </a:tblPr>
              <a:tblGrid>
                <a:gridCol w="2377576">
                  <a:extLst>
                    <a:ext uri="{9D8B030D-6E8A-4147-A177-3AD203B41FA5}">
                      <a16:colId xmlns:a16="http://schemas.microsoft.com/office/drawing/2014/main" val="20000"/>
                    </a:ext>
                  </a:extLst>
                </a:gridCol>
                <a:gridCol w="2377576">
                  <a:extLst>
                    <a:ext uri="{9D8B030D-6E8A-4147-A177-3AD203B41FA5}">
                      <a16:colId xmlns:a16="http://schemas.microsoft.com/office/drawing/2014/main" val="20001"/>
                    </a:ext>
                  </a:extLst>
                </a:gridCol>
                <a:gridCol w="2377576">
                  <a:extLst>
                    <a:ext uri="{9D8B030D-6E8A-4147-A177-3AD203B41FA5}">
                      <a16:colId xmlns:a16="http://schemas.microsoft.com/office/drawing/2014/main" val="20002"/>
                    </a:ext>
                  </a:extLst>
                </a:gridCol>
                <a:gridCol w="2377576">
                  <a:extLst>
                    <a:ext uri="{9D8B030D-6E8A-4147-A177-3AD203B41FA5}">
                      <a16:colId xmlns:a16="http://schemas.microsoft.com/office/drawing/2014/main" val="20003"/>
                    </a:ext>
                  </a:extLst>
                </a:gridCol>
                <a:gridCol w="2377576">
                  <a:extLst>
                    <a:ext uri="{9D8B030D-6E8A-4147-A177-3AD203B41FA5}">
                      <a16:colId xmlns:a16="http://schemas.microsoft.com/office/drawing/2014/main" val="20004"/>
                    </a:ext>
                  </a:extLst>
                </a:gridCol>
              </a:tblGrid>
              <a:tr h="742415">
                <a:tc>
                  <a:txBody>
                    <a:bodyPr/>
                    <a:lstStyle/>
                    <a:p>
                      <a:pPr algn="ctr" defTabSz="932472" fontAlgn="base">
                        <a:lnSpc>
                          <a:spcPct val="90000"/>
                        </a:lnSpc>
                        <a:spcBef>
                          <a:spcPct val="0"/>
                        </a:spcBef>
                        <a:spcAft>
                          <a:spcPct val="0"/>
                        </a:spcAft>
                      </a:pPr>
                      <a:r>
                        <a:rPr lang="en-US" sz="2000" kern="1200" dirty="0">
                          <a:solidFill>
                            <a:schemeClr val="tx1"/>
                          </a:solidFill>
                        </a:rPr>
                        <a:t>Build</a:t>
                      </a:r>
                      <a:endParaRPr lang="en-US" sz="2000" b="1" kern="1200" dirty="0">
                        <a:solidFill>
                          <a:schemeClr val="tx1"/>
                        </a:solidFill>
                        <a:latin typeface="+mj-lt"/>
                        <a:ea typeface="Segoe UI" pitchFamily="34" charset="0"/>
                        <a:cs typeface="Segoe UI" pitchFamily="34" charset="0"/>
                      </a:endParaRPr>
                    </a:p>
                  </a:txBody>
                  <a:tcPr marL="182854" marR="182854" marT="91427" marB="91427" anchor="ctr">
                    <a:lnR w="12700" cap="flat" cmpd="sng" algn="ctr">
                      <a:solidFill>
                        <a:schemeClr val="tx1"/>
                      </a:solidFill>
                      <a:prstDash val="solid"/>
                      <a:round/>
                      <a:headEnd type="none" w="med" len="med"/>
                      <a:tailEnd type="none" w="med" len="med"/>
                    </a:lnR>
                    <a:solidFill>
                      <a:schemeClr val="accent1"/>
                    </a:solidFill>
                  </a:tcPr>
                </a:tc>
                <a:tc>
                  <a:txBody>
                    <a:bodyPr/>
                    <a:lstStyle/>
                    <a:p>
                      <a:pPr algn="ctr" defTabSz="932472" fontAlgn="base">
                        <a:lnSpc>
                          <a:spcPct val="90000"/>
                        </a:lnSpc>
                        <a:spcBef>
                          <a:spcPct val="0"/>
                        </a:spcBef>
                        <a:spcAft>
                          <a:spcPct val="0"/>
                        </a:spcAft>
                      </a:pPr>
                      <a:r>
                        <a:rPr lang="en-US" sz="2000" kern="1200" dirty="0">
                          <a:solidFill>
                            <a:schemeClr val="tx1"/>
                          </a:solidFill>
                        </a:rPr>
                        <a:t>Provisioning</a:t>
                      </a:r>
                      <a:endParaRPr lang="en-US" sz="2000" b="1" kern="1200" dirty="0">
                        <a:solidFill>
                          <a:schemeClr val="tx1"/>
                        </a:solidFill>
                        <a:latin typeface="+mj-lt"/>
                        <a:ea typeface="Segoe UI" pitchFamily="34" charset="0"/>
                        <a:cs typeface="Segoe UI" pitchFamily="34" charset="0"/>
                      </a:endParaRPr>
                    </a:p>
                  </a:txBody>
                  <a:tcPr marL="182854" marR="182854" marT="91427" marB="91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2000" kern="1200" dirty="0">
                          <a:solidFill>
                            <a:schemeClr val="tx1"/>
                          </a:solidFill>
                        </a:rPr>
                        <a:t>Release Management</a:t>
                      </a:r>
                      <a:endParaRPr lang="en-US" sz="2000" b="1" kern="1200" dirty="0">
                        <a:solidFill>
                          <a:schemeClr val="tx1"/>
                        </a:solidFill>
                        <a:latin typeface="+mj-lt"/>
                        <a:ea typeface="Segoe UI" pitchFamily="34" charset="0"/>
                        <a:cs typeface="Segoe UI" pitchFamily="34" charset="0"/>
                      </a:endParaRPr>
                    </a:p>
                  </a:txBody>
                  <a:tcPr marL="182854" marR="182854" marT="91427" marB="91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2000" kern="1200" dirty="0">
                          <a:solidFill>
                            <a:schemeClr val="tx1"/>
                          </a:solidFill>
                        </a:rPr>
                        <a:t>Configuration</a:t>
                      </a:r>
                      <a:endParaRPr lang="en-US" sz="2000" b="1" kern="1200" dirty="0">
                        <a:solidFill>
                          <a:schemeClr val="tx1"/>
                        </a:solidFill>
                        <a:latin typeface="+mj-lt"/>
                        <a:ea typeface="Segoe UI" pitchFamily="34" charset="0"/>
                        <a:cs typeface="Segoe UI" pitchFamily="34" charset="0"/>
                      </a:endParaRPr>
                    </a:p>
                  </a:txBody>
                  <a:tcPr marL="182854" marR="182854" marT="91427" marB="91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2000" kern="1200" dirty="0">
                          <a:solidFill>
                            <a:schemeClr val="tx1"/>
                          </a:solidFill>
                        </a:rPr>
                        <a:t>Monitoring &amp; Diagnostics</a:t>
                      </a:r>
                      <a:endParaRPr lang="en-US" sz="2000" b="1" kern="1200" dirty="0">
                        <a:solidFill>
                          <a:schemeClr val="tx1"/>
                        </a:solidFill>
                        <a:latin typeface="+mj-lt"/>
                        <a:ea typeface="Segoe UI" pitchFamily="34" charset="0"/>
                        <a:cs typeface="Segoe UI" pitchFamily="34" charset="0"/>
                      </a:endParaRPr>
                    </a:p>
                  </a:txBody>
                  <a:tcPr marL="182854" marR="182854" marT="91427" marB="91427" anchor="ctr">
                    <a:lnL w="12700" cap="flat" cmpd="sng" algn="ctr">
                      <a:solidFill>
                        <a:schemeClr val="tx1"/>
                      </a:solidFill>
                      <a:prstDash val="solid"/>
                      <a:round/>
                      <a:headEnd type="none" w="med" len="med"/>
                      <a:tailEnd type="none" w="med" len="med"/>
                    </a:lnL>
                    <a:solidFill>
                      <a:schemeClr val="accent1"/>
                    </a:solidFill>
                  </a:tcPr>
                </a:tc>
                <a:extLst>
                  <a:ext uri="{0D108BD9-81ED-4DB2-BD59-A6C34878D82A}">
                    <a16:rowId xmlns:a16="http://schemas.microsoft.com/office/drawing/2014/main" val="10000"/>
                  </a:ext>
                </a:extLst>
              </a:tr>
              <a:tr h="3531587">
                <a:tc>
                  <a:txBody>
                    <a:bodyPr/>
                    <a:lstStyle/>
                    <a:p>
                      <a:pPr>
                        <a:lnSpc>
                          <a:spcPct val="150000"/>
                        </a:lnSpc>
                      </a:pPr>
                      <a:r>
                        <a:rPr lang="en-US" sz="1700" dirty="0"/>
                        <a:t>GitHub</a:t>
                      </a:r>
                    </a:p>
                    <a:p>
                      <a:pPr>
                        <a:lnSpc>
                          <a:spcPct val="150000"/>
                        </a:lnSpc>
                      </a:pPr>
                      <a:r>
                        <a:rPr lang="en-US" sz="1700" dirty="0"/>
                        <a:t>Jenkins</a:t>
                      </a:r>
                    </a:p>
                    <a:p>
                      <a:pPr>
                        <a:lnSpc>
                          <a:spcPct val="150000"/>
                        </a:lnSpc>
                      </a:pPr>
                      <a:r>
                        <a:rPr lang="en-US" sz="1700" dirty="0" err="1"/>
                        <a:t>Cloudbees</a:t>
                      </a:r>
                      <a:endParaRPr lang="en-US" sz="1700" dirty="0"/>
                    </a:p>
                    <a:p>
                      <a:pPr>
                        <a:lnSpc>
                          <a:spcPct val="150000"/>
                        </a:lnSpc>
                      </a:pPr>
                      <a:r>
                        <a:rPr lang="en-US" sz="1700" dirty="0" err="1"/>
                        <a:t>Teamcity</a:t>
                      </a:r>
                      <a:endParaRPr lang="en-US" sz="1700" dirty="0"/>
                    </a:p>
                    <a:p>
                      <a:pPr>
                        <a:lnSpc>
                          <a:spcPct val="150000"/>
                        </a:lnSpc>
                      </a:pPr>
                      <a:r>
                        <a:rPr lang="en-US" sz="1700" dirty="0"/>
                        <a:t>Bamboo</a:t>
                      </a:r>
                    </a:p>
                  </a:txBody>
                  <a:tcPr marL="182854" marR="182854" marT="91427" marB="91427">
                    <a:lnR w="12700" cap="flat" cmpd="sng" algn="ctr">
                      <a:solidFill>
                        <a:schemeClr val="tx1"/>
                      </a:solidFill>
                      <a:prstDash val="solid"/>
                      <a:round/>
                      <a:headEnd type="none" w="med" len="med"/>
                      <a:tailEnd type="none" w="med" len="med"/>
                    </a:lnR>
                  </a:tcPr>
                </a:tc>
                <a:tc>
                  <a:txBody>
                    <a:bodyPr/>
                    <a:lstStyle/>
                    <a:p>
                      <a:pPr>
                        <a:lnSpc>
                          <a:spcPct val="150000"/>
                        </a:lnSpc>
                      </a:pPr>
                      <a:r>
                        <a:rPr lang="en-US" sz="1700" dirty="0"/>
                        <a:t>PowerShell</a:t>
                      </a:r>
                    </a:p>
                    <a:p>
                      <a:pPr>
                        <a:lnSpc>
                          <a:spcPct val="150000"/>
                        </a:lnSpc>
                      </a:pPr>
                      <a:r>
                        <a:rPr lang="en-US" sz="1700" dirty="0"/>
                        <a:t>Azure</a:t>
                      </a:r>
                      <a:r>
                        <a:rPr lang="en-US" sz="1700" baseline="0" dirty="0"/>
                        <a:t> CLI (</a:t>
                      </a:r>
                      <a:r>
                        <a:rPr lang="en-US" sz="1700" baseline="0" dirty="0" err="1"/>
                        <a:t>xplat</a:t>
                      </a:r>
                      <a:r>
                        <a:rPr lang="en-US" sz="1700" baseline="0" dirty="0"/>
                        <a:t>-cli)</a:t>
                      </a:r>
                    </a:p>
                    <a:p>
                      <a:pPr>
                        <a:lnSpc>
                          <a:spcPct val="150000"/>
                        </a:lnSpc>
                      </a:pPr>
                      <a:r>
                        <a:rPr lang="en-US" sz="1700" baseline="0" dirty="0"/>
                        <a:t>ARM templates</a:t>
                      </a:r>
                    </a:p>
                    <a:p>
                      <a:pPr>
                        <a:lnSpc>
                          <a:spcPct val="150000"/>
                        </a:lnSpc>
                      </a:pPr>
                      <a:r>
                        <a:rPr lang="en-US" sz="1700" dirty="0"/>
                        <a:t>Chef Knife</a:t>
                      </a:r>
                    </a:p>
                    <a:p>
                      <a:pPr>
                        <a:lnSpc>
                          <a:spcPct val="150000"/>
                        </a:lnSpc>
                      </a:pPr>
                      <a:r>
                        <a:rPr lang="en-US" sz="1700" dirty="0"/>
                        <a:t>Puppet CLI</a:t>
                      </a:r>
                    </a:p>
                    <a:p>
                      <a:pPr>
                        <a:lnSpc>
                          <a:spcPct val="150000"/>
                        </a:lnSpc>
                      </a:pPr>
                      <a:r>
                        <a:rPr lang="en-US" sz="1700" dirty="0"/>
                        <a:t>Vagrant</a:t>
                      </a:r>
                    </a:p>
                    <a:p>
                      <a:pPr>
                        <a:lnSpc>
                          <a:spcPct val="150000"/>
                        </a:lnSpc>
                      </a:pPr>
                      <a:r>
                        <a:rPr lang="en-US" sz="1700" dirty="0" err="1"/>
                        <a:t>Deis</a:t>
                      </a:r>
                      <a:endParaRPr lang="en-US" sz="1700" dirty="0"/>
                    </a:p>
                    <a:p>
                      <a:pPr>
                        <a:lnSpc>
                          <a:spcPct val="150000"/>
                        </a:lnSpc>
                      </a:pPr>
                      <a:r>
                        <a:rPr lang="en-US" sz="1700" dirty="0" err="1"/>
                        <a:t>Ansible</a:t>
                      </a:r>
                      <a:endParaRPr lang="en-US" sz="1700" dirty="0"/>
                    </a:p>
                  </a:txBody>
                  <a:tcPr marL="182854" marR="182854" marT="91427" marB="91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50000"/>
                        </a:lnSpc>
                      </a:pPr>
                      <a:r>
                        <a:rPr lang="en-US" sz="1700" dirty="0"/>
                        <a:t>Visual</a:t>
                      </a:r>
                      <a:r>
                        <a:rPr lang="en-US" sz="1700" baseline="0" dirty="0"/>
                        <a:t> Studio RM</a:t>
                      </a:r>
                      <a:endParaRPr lang="en-US" sz="1700" dirty="0"/>
                    </a:p>
                    <a:p>
                      <a:pPr>
                        <a:lnSpc>
                          <a:spcPct val="150000"/>
                        </a:lnSpc>
                      </a:pPr>
                      <a:r>
                        <a:rPr lang="en-US" sz="1700" dirty="0"/>
                        <a:t>Octopus Deploy</a:t>
                      </a:r>
                    </a:p>
                    <a:p>
                      <a:pPr>
                        <a:lnSpc>
                          <a:spcPct val="150000"/>
                        </a:lnSpc>
                      </a:pPr>
                      <a:r>
                        <a:rPr lang="en-US" sz="1700" dirty="0" err="1"/>
                        <a:t>Dev</a:t>
                      </a:r>
                      <a:r>
                        <a:rPr lang="en-US" sz="1700" dirty="0"/>
                        <a:t>/Test</a:t>
                      </a:r>
                      <a:r>
                        <a:rPr lang="en-US" sz="1700" baseline="0" dirty="0"/>
                        <a:t> Labs</a:t>
                      </a:r>
                      <a:endParaRPr lang="en-US" sz="1700" dirty="0"/>
                    </a:p>
                  </a:txBody>
                  <a:tcPr marL="182854" marR="182854" marT="91427" marB="91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50000"/>
                        </a:lnSpc>
                      </a:pPr>
                      <a:r>
                        <a:rPr lang="en-US" sz="1700" dirty="0"/>
                        <a:t>Chef</a:t>
                      </a:r>
                    </a:p>
                    <a:p>
                      <a:pPr>
                        <a:lnSpc>
                          <a:spcPct val="150000"/>
                        </a:lnSpc>
                      </a:pPr>
                      <a:r>
                        <a:rPr lang="en-US" sz="1700" dirty="0"/>
                        <a:t>DSC</a:t>
                      </a:r>
                      <a:r>
                        <a:rPr lang="en-US" sz="1700" baseline="0" dirty="0"/>
                        <a:t> Extension</a:t>
                      </a:r>
                      <a:endParaRPr lang="en-US" sz="1700" dirty="0"/>
                    </a:p>
                    <a:p>
                      <a:pPr>
                        <a:lnSpc>
                          <a:spcPct val="150000"/>
                        </a:lnSpc>
                      </a:pPr>
                      <a:r>
                        <a:rPr lang="en-US" sz="1700" dirty="0"/>
                        <a:t>Puppet Labs</a:t>
                      </a:r>
                    </a:p>
                    <a:p>
                      <a:pPr>
                        <a:lnSpc>
                          <a:spcPct val="150000"/>
                        </a:lnSpc>
                      </a:pPr>
                      <a:r>
                        <a:rPr lang="en-US" sz="1700" dirty="0"/>
                        <a:t>Salt</a:t>
                      </a:r>
                    </a:p>
                    <a:p>
                      <a:pPr marL="0" marR="0" indent="0" algn="l" defTabSz="914367" rtl="0" eaLnBrk="1" fontAlgn="auto" latinLnBrk="0" hangingPunct="1">
                        <a:lnSpc>
                          <a:spcPct val="150000"/>
                        </a:lnSpc>
                        <a:spcBef>
                          <a:spcPts val="0"/>
                        </a:spcBef>
                        <a:spcAft>
                          <a:spcPts val="0"/>
                        </a:spcAft>
                        <a:buClrTx/>
                        <a:buSzTx/>
                        <a:buFontTx/>
                        <a:buNone/>
                        <a:tabLst/>
                        <a:defRPr/>
                      </a:pPr>
                      <a:r>
                        <a:rPr lang="en-US" sz="1700" dirty="0" err="1"/>
                        <a:t>Ansible</a:t>
                      </a:r>
                      <a:endParaRPr lang="en-US" sz="2900" dirty="0"/>
                    </a:p>
                    <a:p>
                      <a:pPr>
                        <a:lnSpc>
                          <a:spcPct val="150000"/>
                        </a:lnSpc>
                      </a:pPr>
                      <a:r>
                        <a:rPr lang="en-US" sz="1700" dirty="0"/>
                        <a:t> </a:t>
                      </a:r>
                    </a:p>
                  </a:txBody>
                  <a:tcPr marL="182854" marR="182854" marT="91427" marB="91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50000"/>
                        </a:lnSpc>
                      </a:pPr>
                      <a:r>
                        <a:rPr lang="en-US" sz="1700" dirty="0"/>
                        <a:t>Application Insights</a:t>
                      </a:r>
                    </a:p>
                    <a:p>
                      <a:pPr marL="0" marR="0" indent="0" algn="l" defTabSz="932742" rtl="0" eaLnBrk="1" fontAlgn="auto" latinLnBrk="0" hangingPunct="1">
                        <a:lnSpc>
                          <a:spcPct val="150000"/>
                        </a:lnSpc>
                        <a:spcBef>
                          <a:spcPts val="0"/>
                        </a:spcBef>
                        <a:spcAft>
                          <a:spcPts val="0"/>
                        </a:spcAft>
                        <a:buClrTx/>
                        <a:buSzTx/>
                        <a:buFontTx/>
                        <a:buNone/>
                        <a:tabLst/>
                        <a:defRPr/>
                      </a:pPr>
                      <a:r>
                        <a:rPr lang="en-US" sz="1700" dirty="0" err="1"/>
                        <a:t>OpInsights</a:t>
                      </a:r>
                      <a:endParaRPr lang="en-US" sz="1700" dirty="0"/>
                    </a:p>
                    <a:p>
                      <a:pPr marL="0" marR="0" indent="0" algn="l" defTabSz="932742" rtl="0" eaLnBrk="1" fontAlgn="auto" latinLnBrk="0" hangingPunct="1">
                        <a:lnSpc>
                          <a:spcPct val="150000"/>
                        </a:lnSpc>
                        <a:spcBef>
                          <a:spcPts val="0"/>
                        </a:spcBef>
                        <a:spcAft>
                          <a:spcPts val="0"/>
                        </a:spcAft>
                        <a:buClrTx/>
                        <a:buSzTx/>
                        <a:buFontTx/>
                        <a:buNone/>
                        <a:tabLst/>
                        <a:defRPr/>
                      </a:pPr>
                      <a:r>
                        <a:rPr lang="en-US" sz="1700" dirty="0"/>
                        <a:t>New</a:t>
                      </a:r>
                      <a:r>
                        <a:rPr lang="en-US" sz="1700" baseline="0" dirty="0"/>
                        <a:t> Relic</a:t>
                      </a:r>
                    </a:p>
                    <a:p>
                      <a:pPr marL="0" marR="0" indent="0" algn="l" defTabSz="932742" rtl="0" eaLnBrk="1" fontAlgn="auto" latinLnBrk="0" hangingPunct="1">
                        <a:lnSpc>
                          <a:spcPct val="150000"/>
                        </a:lnSpc>
                        <a:spcBef>
                          <a:spcPts val="0"/>
                        </a:spcBef>
                        <a:spcAft>
                          <a:spcPts val="0"/>
                        </a:spcAft>
                        <a:buClrTx/>
                        <a:buSzTx/>
                        <a:buFontTx/>
                        <a:buNone/>
                        <a:tabLst/>
                        <a:defRPr/>
                      </a:pPr>
                      <a:r>
                        <a:rPr lang="en-US" sz="1700" baseline="0" dirty="0"/>
                        <a:t>Nagios</a:t>
                      </a:r>
                    </a:p>
                    <a:p>
                      <a:pPr marL="0" marR="0" indent="0" algn="l" defTabSz="932742" rtl="0" eaLnBrk="1" fontAlgn="auto" latinLnBrk="0" hangingPunct="1">
                        <a:lnSpc>
                          <a:spcPct val="150000"/>
                        </a:lnSpc>
                        <a:spcBef>
                          <a:spcPts val="0"/>
                        </a:spcBef>
                        <a:spcAft>
                          <a:spcPts val="0"/>
                        </a:spcAft>
                        <a:buClrTx/>
                        <a:buSzTx/>
                        <a:buFontTx/>
                        <a:buNone/>
                        <a:tabLst/>
                        <a:defRPr/>
                      </a:pPr>
                      <a:r>
                        <a:rPr lang="en-US" sz="1700" i="0" baseline="0" dirty="0" err="1"/>
                        <a:t>DataDog</a:t>
                      </a:r>
                      <a:endParaRPr lang="en-US" sz="1700" i="0" baseline="0" dirty="0"/>
                    </a:p>
                    <a:p>
                      <a:pPr marL="0" marR="0" indent="0" algn="l" defTabSz="932742" rtl="0" eaLnBrk="1" fontAlgn="auto" latinLnBrk="0" hangingPunct="1">
                        <a:lnSpc>
                          <a:spcPct val="150000"/>
                        </a:lnSpc>
                        <a:spcBef>
                          <a:spcPts val="0"/>
                        </a:spcBef>
                        <a:spcAft>
                          <a:spcPts val="0"/>
                        </a:spcAft>
                        <a:buClrTx/>
                        <a:buSzTx/>
                        <a:buFontTx/>
                        <a:buNone/>
                        <a:tabLst/>
                        <a:defRPr/>
                      </a:pPr>
                      <a:r>
                        <a:rPr lang="en-US" sz="1700" i="0" baseline="0" dirty="0"/>
                        <a:t>Azure Monitoring</a:t>
                      </a:r>
                    </a:p>
                  </a:txBody>
                  <a:tcPr marL="182854" marR="182854" marT="91427" marB="91427">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4" name="TextBox 3"/>
          <p:cNvSpPr txBox="1"/>
          <p:nvPr/>
        </p:nvSpPr>
        <p:spPr>
          <a:xfrm>
            <a:off x="10178677"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537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49" y="233152"/>
            <a:ext cx="11370961" cy="762786"/>
          </a:xfrm>
        </p:spPr>
        <p:txBody>
          <a:bodyPr/>
          <a:lstStyle/>
          <a:p>
            <a:endParaRPr lang="en-US" dirty="0"/>
          </a:p>
        </p:txBody>
      </p:sp>
      <p:sp>
        <p:nvSpPr>
          <p:cNvPr id="6" name="TextBox 5"/>
          <p:cNvSpPr txBox="1"/>
          <p:nvPr/>
        </p:nvSpPr>
        <p:spPr>
          <a:xfrm>
            <a:off x="10178677" y="6446590"/>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pic>
        <p:nvPicPr>
          <p:cNvPr id="9218" name="Picture 2" descr="Image result for devops cul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941" y="2417142"/>
            <a:ext cx="540059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781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3621" y="256902"/>
            <a:ext cx="11259486" cy="6343373"/>
          </a:xfrm>
          <a:prstGeom prst="rect">
            <a:avLst/>
          </a:prstGeom>
        </p:spPr>
      </p:pic>
      <p:sp>
        <p:nvSpPr>
          <p:cNvPr id="4" name="Title 1"/>
          <p:cNvSpPr txBox="1">
            <a:spLocks/>
          </p:cNvSpPr>
          <p:nvPr/>
        </p:nvSpPr>
        <p:spPr>
          <a:xfrm>
            <a:off x="-1486619" y="246350"/>
            <a:ext cx="9783817" cy="917575"/>
          </a:xfrm>
          <a:prstGeom prst="rect">
            <a:avLst/>
          </a:prstGeom>
        </p:spPr>
        <p:txBody>
          <a:bodyPr vert="horz" wrap="square" lIns="146304" tIns="91440" rIns="146304" bIns="91440" rtlCol="0" anchor="t">
            <a:noAutofit/>
          </a:bodyPr>
          <a:lstStyle>
            <a:lvl1pPr algn="l" defTabSz="932308" rtl="0" eaLnBrk="1" latinLnBrk="0" hangingPunct="1">
              <a:lnSpc>
                <a:spcPct val="90000"/>
              </a:lnSpc>
              <a:spcBef>
                <a:spcPct val="0"/>
              </a:spcBef>
              <a:buNone/>
              <a:defRPr lang="en-US" sz="4896"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8800" b="1" dirty="0">
                <a:latin typeface="Bernard MT Condensed" panose="02050806060905020404" pitchFamily="18" charset="0"/>
              </a:rPr>
              <a:t>Demo Time</a:t>
            </a:r>
          </a:p>
        </p:txBody>
      </p:sp>
    </p:spTree>
    <p:extLst>
      <p:ext uri="{BB962C8B-B14F-4D97-AF65-F5344CB8AC3E}">
        <p14:creationId xmlns:p14="http://schemas.microsoft.com/office/powerpoint/2010/main" val="13339917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401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016" y="1987840"/>
            <a:ext cx="8285179" cy="4692598"/>
          </a:xfrm>
          <a:prstGeom prst="rect">
            <a:avLst/>
          </a:prstGeom>
        </p:spPr>
      </p:pic>
      <p:grpSp>
        <p:nvGrpSpPr>
          <p:cNvPr id="4" name="Group 3"/>
          <p:cNvGrpSpPr/>
          <p:nvPr/>
        </p:nvGrpSpPr>
        <p:grpSpPr>
          <a:xfrm>
            <a:off x="3932887" y="913777"/>
            <a:ext cx="1749151" cy="1243831"/>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000" dirty="0">
                  <a:gradFill>
                    <a:gsLst>
                      <a:gs pos="2917">
                        <a:srgbClr val="FFFFFF"/>
                      </a:gs>
                      <a:gs pos="30000">
                        <a:srgbClr val="FFFFFF"/>
                      </a:gs>
                    </a:gsLst>
                    <a:lin ang="5400000" scaled="0"/>
                  </a:gradFill>
                  <a:latin typeface="Segoe UI"/>
                  <a:cs typeface="Segoe UI" panose="020B0502040204020203" pitchFamily="34" charset="0"/>
                </a:rPr>
                <a:t>It’s </a:t>
              </a:r>
              <a:r>
                <a:rPr lang="en-US" sz="2000" dirty="0" err="1">
                  <a:gradFill>
                    <a:gsLst>
                      <a:gs pos="2917">
                        <a:srgbClr val="FFFFFF"/>
                      </a:gs>
                      <a:gs pos="30000">
                        <a:srgbClr val="FFFFFF"/>
                      </a:gs>
                    </a:gsLst>
                    <a:lin ang="5400000" scaled="0"/>
                  </a:gradFill>
                  <a:latin typeface="Segoe UI"/>
                  <a:cs typeface="Segoe UI" panose="020B0502040204020203" pitchFamily="34" charset="0"/>
                </a:rPr>
                <a:t>DevOps</a:t>
              </a:r>
              <a:r>
                <a:rPr lang="en-US" sz="2000"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619305" y="3623278"/>
            <a:ext cx="1432947" cy="1018976"/>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98" dirty="0">
                  <a:gradFill>
                    <a:gsLst>
                      <a:gs pos="2917">
                        <a:srgbClr val="FFFFFF"/>
                      </a:gs>
                      <a:gs pos="30000">
                        <a:srgbClr val="FFFFFF"/>
                      </a:gs>
                    </a:gsLst>
                    <a:lin ang="5400000" scaled="0"/>
                  </a:gradFill>
                  <a:latin typeface="Segoe UI"/>
                  <a:cs typeface="Segoe UI" panose="020B0502040204020203" pitchFamily="34" charset="0"/>
                </a:rPr>
                <a:t>It’s </a:t>
              </a:r>
              <a:r>
                <a:rPr lang="en-US" sz="1598" dirty="0" err="1">
                  <a:gradFill>
                    <a:gsLst>
                      <a:gs pos="2917">
                        <a:srgbClr val="FFFFFF"/>
                      </a:gs>
                      <a:gs pos="30000">
                        <a:srgbClr val="FFFFFF"/>
                      </a:gs>
                    </a:gsLst>
                    <a:lin ang="5400000" scaled="0"/>
                  </a:gradFill>
                  <a:latin typeface="Segoe UI"/>
                  <a:cs typeface="Segoe UI" panose="020B0502040204020203" pitchFamily="34" charset="0"/>
                </a:rPr>
                <a:t>DevOps</a:t>
              </a:r>
              <a:r>
                <a:rPr lang="en-US" sz="1598"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912263" y="3363962"/>
            <a:ext cx="1818613" cy="1293225"/>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cs typeface="Segoe UI" panose="020B0502040204020203" pitchFamily="34" charset="0"/>
                </a:rPr>
                <a:t>It’s </a:t>
              </a:r>
              <a:r>
                <a:rPr lang="en-US" dirty="0" err="1">
                  <a:gradFill>
                    <a:gsLst>
                      <a:gs pos="2917">
                        <a:srgbClr val="FFFFFF"/>
                      </a:gs>
                      <a:gs pos="30000">
                        <a:srgbClr val="FFFFFF"/>
                      </a:gs>
                    </a:gsLst>
                    <a:lin ang="5400000" scaled="0"/>
                  </a:gradFill>
                  <a:latin typeface="Segoe UI"/>
                  <a:cs typeface="Segoe UI" panose="020B0502040204020203" pitchFamily="34" charset="0"/>
                </a:rPr>
                <a:t>DevOps</a:t>
              </a:r>
              <a:r>
                <a:rPr lang="en-US"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6093391" y="3158623"/>
            <a:ext cx="1432947" cy="1018976"/>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98" dirty="0">
                  <a:gradFill>
                    <a:gsLst>
                      <a:gs pos="2917">
                        <a:srgbClr val="FFFFFF"/>
                      </a:gs>
                      <a:gs pos="30000">
                        <a:srgbClr val="FFFFFF"/>
                      </a:gs>
                    </a:gsLst>
                    <a:lin ang="5400000" scaled="0"/>
                  </a:gradFill>
                  <a:latin typeface="Segoe UI"/>
                  <a:cs typeface="Segoe UI" panose="020B0502040204020203" pitchFamily="34" charset="0"/>
                </a:rPr>
                <a:t>It’s </a:t>
              </a:r>
              <a:r>
                <a:rPr lang="en-US" sz="1598" dirty="0" err="1">
                  <a:gradFill>
                    <a:gsLst>
                      <a:gs pos="2917">
                        <a:srgbClr val="FFFFFF"/>
                      </a:gs>
                      <a:gs pos="30000">
                        <a:srgbClr val="FFFFFF"/>
                      </a:gs>
                    </a:gsLst>
                    <a:lin ang="5400000" scaled="0"/>
                  </a:gradFill>
                  <a:latin typeface="Segoe UI"/>
                  <a:cs typeface="Segoe UI" panose="020B0502040204020203" pitchFamily="34" charset="0"/>
                </a:rPr>
                <a:t>DevOps</a:t>
              </a:r>
              <a:r>
                <a:rPr lang="en-US" sz="1598"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extBox 24"/>
          <p:cNvSpPr txBox="1"/>
          <p:nvPr/>
        </p:nvSpPr>
        <p:spPr>
          <a:xfrm>
            <a:off x="10204740"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22776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“DevOps is the union of people, process, and products to enable continuous delivery of value to our end users.”</a:t>
            </a:r>
          </a:p>
        </p:txBody>
      </p:sp>
      <p:sp>
        <p:nvSpPr>
          <p:cNvPr id="6" name="Text Placeholder 5"/>
          <p:cNvSpPr>
            <a:spLocks noGrp="1"/>
          </p:cNvSpPr>
          <p:nvPr>
            <p:ph type="body" idx="1"/>
          </p:nvPr>
        </p:nvSpPr>
        <p:spPr>
          <a:xfrm>
            <a:off x="930192" y="4673413"/>
            <a:ext cx="10726460" cy="523733"/>
          </a:xfrm>
        </p:spPr>
        <p:txBody>
          <a:bodyPr/>
          <a:lstStyle/>
          <a:p>
            <a:r>
              <a:rPr lang="en-US" dirty="0"/>
              <a:t>Donovan Brown</a:t>
            </a:r>
          </a:p>
        </p:txBody>
      </p:sp>
      <p:sp>
        <p:nvSpPr>
          <p:cNvPr id="3" name="TextBox 2"/>
          <p:cNvSpPr txBox="1"/>
          <p:nvPr/>
        </p:nvSpPr>
        <p:spPr>
          <a:xfrm>
            <a:off x="833184" y="5603964"/>
            <a:ext cx="4214599"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http://bit.ly/WhatIs-DevOps</a:t>
            </a:r>
            <a:endParaRPr lang="en-US" sz="2400" dirty="0">
              <a:gradFill>
                <a:gsLst>
                  <a:gs pos="2917">
                    <a:schemeClr val="tx1"/>
                  </a:gs>
                  <a:gs pos="30000">
                    <a:schemeClr val="tx1"/>
                  </a:gs>
                </a:gsLst>
                <a:lin ang="5400000" scaled="0"/>
              </a:gradFill>
            </a:endParaRPr>
          </a:p>
        </p:txBody>
      </p:sp>
      <p:sp>
        <p:nvSpPr>
          <p:cNvPr id="5" name="TextBox 4"/>
          <p:cNvSpPr txBox="1"/>
          <p:nvPr/>
        </p:nvSpPr>
        <p:spPr>
          <a:xfrm>
            <a:off x="10178677"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272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49" y="233152"/>
            <a:ext cx="11370961" cy="762786"/>
          </a:xfrm>
        </p:spPr>
        <p:txBody>
          <a:bodyPr/>
          <a:lstStyle/>
          <a:p>
            <a:r>
              <a:rPr lang="en-US" dirty="0"/>
              <a:t>The Plan: Flawless Execution</a:t>
            </a:r>
          </a:p>
        </p:txBody>
      </p:sp>
      <p:sp>
        <p:nvSpPr>
          <p:cNvPr id="5" name="Rectangle 4"/>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3"/>
              </a:rPr>
              <a:t>http://devopsreactions.tumblr.com</a:t>
            </a:r>
            <a:endParaRPr lang="en-US" sz="1428" dirty="0">
              <a:solidFill>
                <a:srgbClr val="FFFFFF"/>
              </a:solidFill>
            </a:endParaRPr>
          </a:p>
        </p:txBody>
      </p:sp>
      <p:pic>
        <p:nvPicPr>
          <p:cNvPr id="8" name="Content Placeholder 7"/>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3214803" y="1411859"/>
            <a:ext cx="5558627" cy="4261615"/>
          </a:xfrm>
          <a:prstGeom prst="rect">
            <a:avLst/>
          </a:prstGeom>
        </p:spPr>
      </p:pic>
      <p:sp>
        <p:nvSpPr>
          <p:cNvPr id="6" name="TextBox 5"/>
          <p:cNvSpPr txBox="1"/>
          <p:nvPr/>
        </p:nvSpPr>
        <p:spPr>
          <a:xfrm>
            <a:off x="10178677" y="6446590"/>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83819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Reality: Environments differ</a:t>
            </a:r>
          </a:p>
        </p:txBody>
      </p:sp>
      <p:pic>
        <p:nvPicPr>
          <p:cNvPr id="14" name="Content Placeholder 1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826218" y="1250130"/>
            <a:ext cx="6313151" cy="4734864"/>
          </a:xfrm>
          <a:prstGeom prst="rect">
            <a:avLst/>
          </a:prstGeom>
        </p:spPr>
      </p:pic>
      <p:sp>
        <p:nvSpPr>
          <p:cNvPr id="16" name="Rectangle 15"/>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35966"/>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452950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Partial Solution: The Right Tools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5" y="1300140"/>
            <a:ext cx="3692746" cy="4939047"/>
          </a:xfrm>
          <a:prstGeom prst="rect">
            <a:avLst/>
          </a:prstGeom>
        </p:spPr>
      </p:pic>
      <p:sp>
        <p:nvSpPr>
          <p:cNvPr id="12" name="Rectangle 11"/>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85380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Partial Solution: The Right Tools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52" y="1909992"/>
            <a:ext cx="4842737" cy="3632052"/>
          </a:xfrm>
          <a:prstGeom prst="rect">
            <a:avLst/>
          </a:prstGeom>
        </p:spPr>
      </p:pic>
      <p:sp>
        <p:nvSpPr>
          <p:cNvPr id="12" name="Rectangle 11"/>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21598"/>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286065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949" y="233152"/>
            <a:ext cx="11370961" cy="678031"/>
          </a:xfrm>
        </p:spPr>
        <p:txBody>
          <a:bodyPr/>
          <a:lstStyle/>
          <a:p>
            <a:r>
              <a:rPr lang="en-US" sz="4896" dirty="0"/>
              <a:t>A Partial Solution: Team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590" y="1544623"/>
            <a:ext cx="3684277" cy="4724544"/>
          </a:xfrm>
          <a:prstGeom prst="rect">
            <a:avLst/>
          </a:prstGeom>
        </p:spPr>
      </p:pic>
      <p:sp>
        <p:nvSpPr>
          <p:cNvPr id="10" name="Rectangle 9"/>
          <p:cNvSpPr/>
          <p:nvPr/>
        </p:nvSpPr>
        <p:spPr>
          <a:xfrm>
            <a:off x="183843" y="6239187"/>
            <a:ext cx="9300127" cy="318286"/>
          </a:xfrm>
          <a:prstGeom prst="rect">
            <a:avLst/>
          </a:prstGeom>
        </p:spPr>
        <p:txBody>
          <a:bodyPr wrap="square">
            <a:spAutoFit/>
          </a:bodyPr>
          <a:lstStyle/>
          <a:p>
            <a:pPr defTabSz="932597"/>
            <a:r>
              <a:rPr lang="en-US" sz="1428" dirty="0">
                <a:solidFill>
                  <a:srgbClr val="FFFFFF"/>
                </a:solidFill>
                <a:hlinkClick r:id="rId4"/>
              </a:rPr>
              <a:t>http://devopsreactions.tumblr.com</a:t>
            </a:r>
            <a:endParaRPr lang="en-US" sz="1428" dirty="0">
              <a:solidFill>
                <a:srgbClr val="FFFFFF"/>
              </a:solidFill>
            </a:endParaRPr>
          </a:p>
        </p:txBody>
      </p:sp>
      <p:sp>
        <p:nvSpPr>
          <p:cNvPr id="5" name="TextBox 4"/>
          <p:cNvSpPr txBox="1"/>
          <p:nvPr/>
        </p:nvSpPr>
        <p:spPr>
          <a:xfrm>
            <a:off x="10178677" y="6547544"/>
            <a:ext cx="2985574" cy="59959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HybridCloud_Guy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015950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heme/theme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13311259-2093-4DD2-852C-EE82CB910D7E}" vid="{6F2A06BA-D7B4-4E51-A471-04BAE87E1364}"/>
    </a:ext>
  </a:extLst>
</a:theme>
</file>

<file path=ppt/theme/theme4.xml><?xml version="1.0" encoding="utf-8"?>
<a:theme xmlns:a="http://schemas.openxmlformats.org/drawingml/2006/main" name="5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36</Value>
      <Value>218</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21</TermName>
          <TermId xmlns="http://schemas.microsoft.com/office/infopath/2007/PartnerControls">87716563-a9dc-47f2-881c-c288d4cbc934</TermId>
        </TermInfo>
      </Terms>
    </TaxKeywordTaxHTField>
    <Event_x0020_End_x0020_Date xmlns="12a172fe-0250-434a-85cf-03b10810c5e5">2015-07-31T07:00:00+00:00</Event_x0020_End_x0020_Date>
    <Event_x0020_Start_x0020_Date xmlns="12a172fe-0250-434a-85cf-03b10810c5e5">2015-07-27T07:00:00+00:00</Event_x0020_Start_x0020_Date>
    <MS_x0020_Speaker xmlns="12a172fe-0250-434a-85cf-03b10810c5e5">
      <UserInfo>
        <DisplayName/>
        <AccountId xsi:nil="true"/>
        <AccountType/>
      </UserInfo>
    </MS_x0020_Speaker>
    <External_x0020_Speaker xmlns="12a172fe-0250-434a-85cf-03b10810c5e5">Ben Di Qual</External_x0020_Speaker>
    <Session_x0020_Code xmlns="12a172fe-0250-434a-85cf-03b10810c5e5">CPD200</Session_x0020_Code>
    <Presentation_x0020_Date xmlns="12a172fe-0250-434a-85cf-03b10810c5e5">2015-07-28T00:00:00-07:00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3f80db5e55b0ac49b0b56f715297ba96">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ac2887ccd426674f37a3d252c73ec8b"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schemas.microsoft.com/sharepoint/v3"/>
    <ds:schemaRef ds:uri="230e9df3-be65-4c73-a93b-d1236ebd677e"/>
    <ds:schemaRef ds:uri="http://schemas.microsoft.com/office/2006/documentManagement/types"/>
    <ds:schemaRef ds:uri="12a172fe-0250-434a-85cf-03b10810c5e5"/>
    <ds:schemaRef ds:uri="http://www.w3.org/XML/1998/namespace"/>
    <ds:schemaRef ds:uri="http://purl.org/dc/dcmitype/"/>
  </ds:schemaRefs>
</ds:datastoreItem>
</file>

<file path=customXml/itemProps2.xml><?xml version="1.0" encoding="utf-8"?>
<ds:datastoreItem xmlns:ds="http://schemas.openxmlformats.org/officeDocument/2006/customXml" ds:itemID="{2140DD2B-F38C-4102-BF29-BD50131991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TR21_BO_CT_Template</Template>
  <TotalTime>9030</TotalTime>
  <Words>1133</Words>
  <Application>Microsoft Office PowerPoint</Application>
  <PresentationFormat>Custom</PresentationFormat>
  <Paragraphs>162</Paragraphs>
  <Slides>21</Slides>
  <Notes>16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36" baseType="lpstr">
      <vt:lpstr>Arial</vt:lpstr>
      <vt:lpstr>Bernard MT Condensed</vt:lpstr>
      <vt:lpstr>Calibri</vt:lpstr>
      <vt:lpstr>Calibri Light</vt:lpstr>
      <vt:lpstr>Consolas</vt:lpstr>
      <vt:lpstr>Segoe UI</vt:lpstr>
      <vt:lpstr>Segoe UI Light</vt:lpstr>
      <vt:lpstr>Segoe UI Semibold</vt:lpstr>
      <vt:lpstr>Wingdings</vt:lpstr>
      <vt:lpstr>5-30660_TR21_BO_CT_Template</vt:lpstr>
      <vt:lpstr>5-30610_Microsoft_Ignite_Keynote_Template</vt:lpstr>
      <vt:lpstr>1_5-30660_TR21_BO_CT_Template</vt:lpstr>
      <vt:lpstr>5_5-30610_Microsoft_Ignite_Keynote_Template</vt:lpstr>
      <vt:lpstr>Custom Design</vt:lpstr>
      <vt:lpstr>think-cell Slide</vt:lpstr>
      <vt:lpstr>PowerPoint Presentation</vt:lpstr>
      <vt:lpstr>PowerPoint Presentation</vt:lpstr>
      <vt:lpstr>PowerPoint Presentation</vt:lpstr>
      <vt:lpstr>“DevOps is the union of people, process, and products to enable continuous delivery of value to our end users.”</vt:lpstr>
      <vt:lpstr>The Plan: Flawless Execution</vt:lpstr>
      <vt:lpstr>The Reality: Environments differ</vt:lpstr>
      <vt:lpstr>A Partial Solution: The Right Tools</vt:lpstr>
      <vt:lpstr>A Partial Solution: The Right Tools</vt:lpstr>
      <vt:lpstr>A Partial Solution: Team</vt:lpstr>
      <vt:lpstr>A Partial Solution: Team</vt:lpstr>
      <vt:lpstr>The Issue</vt:lpstr>
      <vt:lpstr>Communication</vt:lpstr>
      <vt:lpstr>Culture</vt:lpstr>
      <vt:lpstr>Full Solution: Tools, Team and Process</vt:lpstr>
      <vt:lpstr>PowerPoint Presentation</vt:lpstr>
      <vt:lpstr>Infrastructure &amp; Configuration as Code</vt:lpstr>
      <vt:lpstr>Continuous Integration</vt:lpstr>
      <vt:lpstr>Continuous Delivery</vt:lpstr>
      <vt:lpstr>DevOps Tools</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and Datacenter Platform</dc:title>
  <dc:subject>TechReady 21</dc:subject>
  <dc:creator>David Strebel</dc:creator>
  <cp:keywords>ASR</cp:keywords>
  <dc:description>Template: Mitchell Derrey, Silver Fox Productions
Formatting: 
Event Date: July 27-31, 2015
Event Location: WSCTC, Seattle, WA
Audience Type: Internal</dc:description>
  <cp:lastModifiedBy>Dave Strebel</cp:lastModifiedBy>
  <cp:revision>120</cp:revision>
  <dcterms:created xsi:type="dcterms:W3CDTF">2015-06-22T03:49:52Z</dcterms:created>
  <dcterms:modified xsi:type="dcterms:W3CDTF">2016-08-26T12:29:32Z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218;#TechReady 21|87716563-a9dc-47f2-881c-c288d4cbc934</vt:lpwstr>
  </property>
  <property fmtid="{D5CDD505-2E9C-101B-9397-08002B2CF9AE}" pid="11" name="Audience1">
    <vt:lpwstr/>
  </property>
  <property fmtid="{D5CDD505-2E9C-101B-9397-08002B2CF9AE}" pid="12" name="Event Name">
    <vt:lpwstr>68;#TechReady|ebdf1b7d-d34f-4ccf-ac45-ca5a756d5c65</vt:lpwstr>
  </property>
</Properties>
</file>